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84" r:id="rId3"/>
    <p:sldId id="257" r:id="rId4"/>
    <p:sldId id="259" r:id="rId5"/>
    <p:sldId id="267" r:id="rId6"/>
    <p:sldId id="263" r:id="rId7"/>
    <p:sldId id="277" r:id="rId8"/>
    <p:sldId id="275" r:id="rId9"/>
    <p:sldId id="279" r:id="rId10"/>
    <p:sldId id="266" r:id="rId11"/>
    <p:sldId id="264" r:id="rId12"/>
    <p:sldId id="268" r:id="rId13"/>
    <p:sldId id="269" r:id="rId14"/>
    <p:sldId id="287" r:id="rId15"/>
    <p:sldId id="286" r:id="rId16"/>
    <p:sldId id="282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4E8"/>
    <a:srgbClr val="4B7085"/>
    <a:srgbClr val="C8D6E8"/>
    <a:srgbClr val="B4C7E7"/>
    <a:srgbClr val="7199AF"/>
    <a:srgbClr val="C3C8CC"/>
    <a:srgbClr val="94AAB7"/>
    <a:srgbClr val="C3C9CD"/>
    <a:srgbClr val="E6EEF3"/>
    <a:srgbClr val="EE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96192" autoAdjust="0"/>
  </p:normalViewPr>
  <p:slideViewPr>
    <p:cSldViewPr snapToGrid="0">
      <p:cViewPr varScale="1">
        <p:scale>
          <a:sx n="82" d="100"/>
          <a:sy n="82" d="100"/>
        </p:scale>
        <p:origin x="61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018C6A-1DB5-4421-BB26-A4011F556E00}" type="doc">
      <dgm:prSet loTypeId="urn:microsoft.com/office/officeart/2005/8/layout/hierarchy6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0AF2BE80-C7F5-4B09-A9F6-28ECEB54F36D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外籍移工</a:t>
          </a:r>
        </a:p>
      </dgm:t>
    </dgm:pt>
    <dgm:pt modelId="{F0217BD5-9340-4494-9940-688F7208BEF2}" type="parTrans" cxnId="{4F447470-60C9-40F8-A2FF-41A906ECCC02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21F43821-F0D9-4D22-97BA-96D91D06AA18}" type="sibTrans" cxnId="{4F447470-60C9-40F8-A2FF-41A906ECCC02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905EC3E2-BA7F-4926-9B41-8BDA3D04E787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社福移工</a:t>
          </a:r>
        </a:p>
      </dgm:t>
    </dgm:pt>
    <dgm:pt modelId="{F5844BC5-908B-4A8A-99EF-088754559BAD}" type="parTrans" cxnId="{EB8273E0-6D79-4E4F-8171-AFE97C9DAD7A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3FE2D763-F3E9-4E62-B29E-2F9ABC1105FE}" type="sibTrans" cxnId="{EB8273E0-6D79-4E4F-8171-AFE97C9DAD7A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A3FE7DC9-52A2-4EF3-B560-F095EAABEDBB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看護工</a:t>
          </a:r>
        </a:p>
      </dgm:t>
    </dgm:pt>
    <dgm:pt modelId="{7586FD55-0363-4531-98F4-051F42325916}" type="parTrans" cxnId="{446FA35E-24E0-4147-905E-3CD5B75291F4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421312A8-1307-44FB-9AB7-072A8BFB768A}" type="sibTrans" cxnId="{446FA35E-24E0-4147-905E-3CD5B75291F4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AE82B507-F248-4D17-BAE8-7435EC4360AF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家庭幫傭</a:t>
          </a:r>
        </a:p>
      </dgm:t>
    </dgm:pt>
    <dgm:pt modelId="{35D0C5A8-1371-437C-A45E-A75F07295360}" type="parTrans" cxnId="{BBE92D9B-7D21-4215-B995-6D55987B9E99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9AD3DF32-5BC1-4099-A326-D01638C8653D}" type="sibTrans" cxnId="{BBE92D9B-7D21-4215-B995-6D55987B9E99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EE25C071-54A5-44AB-8524-FC846A97278F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產業移工</a:t>
          </a:r>
        </a:p>
      </dgm:t>
    </dgm:pt>
    <dgm:pt modelId="{94EA9C91-A4E7-4C04-B7D1-FC88B62B3832}" type="parTrans" cxnId="{3A9816EE-1A50-46F7-8920-5029B7BF6012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9147D17A-F187-48BF-9F03-B39DDBCE5B13}" type="sibTrans" cxnId="{3A9816EE-1A50-46F7-8920-5029B7BF6012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1945C4DE-CEE8-4446-9947-A3FC49FC28CC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家庭看護</a:t>
          </a:r>
        </a:p>
      </dgm:t>
    </dgm:pt>
    <dgm:pt modelId="{90E665B5-BF19-4C9D-9B41-50F105BF2822}" type="parTrans" cxnId="{F0CF909A-FD29-4CD8-A02D-07AC657EA1B9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3C837178-B8F9-49BA-9D9D-0D9C2BC0024D}" type="sibTrans" cxnId="{F0CF909A-FD29-4CD8-A02D-07AC657EA1B9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1F678558-A95B-41D4-B9C4-752CC4713D96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機構看護</a:t>
          </a:r>
        </a:p>
      </dgm:t>
    </dgm:pt>
    <dgm:pt modelId="{1C8CA362-241A-4E26-8893-4A008A415BB8}" type="parTrans" cxnId="{3484D2C8-4AC7-4E99-A44B-D4F222E50DAC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7D90F2B1-88CF-4BB3-9D6E-88D2FB606A48}" type="sibTrans" cxnId="{3484D2C8-4AC7-4E99-A44B-D4F222E50DAC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33A44EF6-33AA-4637-BBCA-A3DE613E5A4C}" type="pres">
      <dgm:prSet presAssocID="{5C018C6A-1DB5-4421-BB26-A4011F556E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2D25B0B-84D0-49F1-8ED3-69D2BE1E98F0}" type="pres">
      <dgm:prSet presAssocID="{5C018C6A-1DB5-4421-BB26-A4011F556E00}" presName="hierFlow" presStyleCnt="0"/>
      <dgm:spPr/>
    </dgm:pt>
    <dgm:pt modelId="{0D784631-2370-44AF-AFC9-0340ABC538F8}" type="pres">
      <dgm:prSet presAssocID="{5C018C6A-1DB5-4421-BB26-A4011F556E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9D3F191-E80E-48AE-BC08-0A0FB0B40343}" type="pres">
      <dgm:prSet presAssocID="{0AF2BE80-C7F5-4B09-A9F6-28ECEB54F36D}" presName="Name14" presStyleCnt="0"/>
      <dgm:spPr/>
    </dgm:pt>
    <dgm:pt modelId="{B6BEC419-8E9F-4D31-8F10-4A25F30F168A}" type="pres">
      <dgm:prSet presAssocID="{0AF2BE80-C7F5-4B09-A9F6-28ECEB54F36D}" presName="level1Shape" presStyleLbl="node0" presStyleIdx="0" presStyleCnt="1" custLinFactNeighborY="-7282">
        <dgm:presLayoutVars>
          <dgm:chPref val="3"/>
        </dgm:presLayoutVars>
      </dgm:prSet>
      <dgm:spPr/>
    </dgm:pt>
    <dgm:pt modelId="{9073995C-4144-48E6-970B-ACB9B8424440}" type="pres">
      <dgm:prSet presAssocID="{0AF2BE80-C7F5-4B09-A9F6-28ECEB54F36D}" presName="hierChild2" presStyleCnt="0"/>
      <dgm:spPr/>
    </dgm:pt>
    <dgm:pt modelId="{7D5CD288-977B-4167-8C9C-6B07609D41FA}" type="pres">
      <dgm:prSet presAssocID="{F5844BC5-908B-4A8A-99EF-088754559BAD}" presName="Name19" presStyleLbl="parChTrans1D2" presStyleIdx="0" presStyleCnt="2"/>
      <dgm:spPr/>
    </dgm:pt>
    <dgm:pt modelId="{EA4E8A01-1F87-4BA3-9EF1-3A90108D82DE}" type="pres">
      <dgm:prSet presAssocID="{905EC3E2-BA7F-4926-9B41-8BDA3D04E787}" presName="Name21" presStyleCnt="0"/>
      <dgm:spPr/>
    </dgm:pt>
    <dgm:pt modelId="{51760355-82E2-4837-916E-AC304B9446E8}" type="pres">
      <dgm:prSet presAssocID="{905EC3E2-BA7F-4926-9B41-8BDA3D04E787}" presName="level2Shape" presStyleLbl="node2" presStyleIdx="0" presStyleCnt="2"/>
      <dgm:spPr/>
    </dgm:pt>
    <dgm:pt modelId="{0568D914-95D2-4BFD-918E-8A8B00ECBA77}" type="pres">
      <dgm:prSet presAssocID="{905EC3E2-BA7F-4926-9B41-8BDA3D04E787}" presName="hierChild3" presStyleCnt="0"/>
      <dgm:spPr/>
    </dgm:pt>
    <dgm:pt modelId="{1C881226-EE27-49A0-B4E3-22E212C9AC6C}" type="pres">
      <dgm:prSet presAssocID="{7586FD55-0363-4531-98F4-051F42325916}" presName="Name19" presStyleLbl="parChTrans1D3" presStyleIdx="0" presStyleCnt="2"/>
      <dgm:spPr/>
    </dgm:pt>
    <dgm:pt modelId="{B8E19CD4-724D-4062-8021-672A71A2FD10}" type="pres">
      <dgm:prSet presAssocID="{A3FE7DC9-52A2-4EF3-B560-F095EAABEDBB}" presName="Name21" presStyleCnt="0"/>
      <dgm:spPr/>
    </dgm:pt>
    <dgm:pt modelId="{C53C292A-48E7-473B-98AF-FDAF99A2666B}" type="pres">
      <dgm:prSet presAssocID="{A3FE7DC9-52A2-4EF3-B560-F095EAABEDBB}" presName="level2Shape" presStyleLbl="node3" presStyleIdx="0" presStyleCnt="2"/>
      <dgm:spPr/>
    </dgm:pt>
    <dgm:pt modelId="{1F3D3123-6393-4DEC-8219-99A1E983F3C3}" type="pres">
      <dgm:prSet presAssocID="{A3FE7DC9-52A2-4EF3-B560-F095EAABEDBB}" presName="hierChild3" presStyleCnt="0"/>
      <dgm:spPr/>
    </dgm:pt>
    <dgm:pt modelId="{59C58905-3ADC-4A6E-87E5-CA5F5F050B30}" type="pres">
      <dgm:prSet presAssocID="{90E665B5-BF19-4C9D-9B41-50F105BF2822}" presName="Name19" presStyleLbl="parChTrans1D4" presStyleIdx="0" presStyleCnt="2"/>
      <dgm:spPr/>
    </dgm:pt>
    <dgm:pt modelId="{6CA87F97-A584-4EDE-9BD4-C071150F2097}" type="pres">
      <dgm:prSet presAssocID="{1945C4DE-CEE8-4446-9947-A3FC49FC28CC}" presName="Name21" presStyleCnt="0"/>
      <dgm:spPr/>
    </dgm:pt>
    <dgm:pt modelId="{A048A7DC-104C-41A4-A4F4-A3F5D915D915}" type="pres">
      <dgm:prSet presAssocID="{1945C4DE-CEE8-4446-9947-A3FC49FC28CC}" presName="level2Shape" presStyleLbl="node4" presStyleIdx="0" presStyleCnt="2"/>
      <dgm:spPr/>
    </dgm:pt>
    <dgm:pt modelId="{1A43E57F-C14E-44A8-B86C-117608BE94C1}" type="pres">
      <dgm:prSet presAssocID="{1945C4DE-CEE8-4446-9947-A3FC49FC28CC}" presName="hierChild3" presStyleCnt="0"/>
      <dgm:spPr/>
    </dgm:pt>
    <dgm:pt modelId="{472CA20E-1110-4854-ACAD-6983BC9D57D2}" type="pres">
      <dgm:prSet presAssocID="{1C8CA362-241A-4E26-8893-4A008A415BB8}" presName="Name19" presStyleLbl="parChTrans1D4" presStyleIdx="1" presStyleCnt="2"/>
      <dgm:spPr/>
    </dgm:pt>
    <dgm:pt modelId="{214E77C9-1CC0-418B-BAD4-EFBE6BD1F4AB}" type="pres">
      <dgm:prSet presAssocID="{1F678558-A95B-41D4-B9C4-752CC4713D96}" presName="Name21" presStyleCnt="0"/>
      <dgm:spPr/>
    </dgm:pt>
    <dgm:pt modelId="{3B7D7ABA-3C39-42DE-B366-9DDB8D39524E}" type="pres">
      <dgm:prSet presAssocID="{1F678558-A95B-41D4-B9C4-752CC4713D96}" presName="level2Shape" presStyleLbl="node4" presStyleIdx="1" presStyleCnt="2"/>
      <dgm:spPr/>
    </dgm:pt>
    <dgm:pt modelId="{21826904-D005-4093-94AC-F484352D7DF1}" type="pres">
      <dgm:prSet presAssocID="{1F678558-A95B-41D4-B9C4-752CC4713D96}" presName="hierChild3" presStyleCnt="0"/>
      <dgm:spPr/>
    </dgm:pt>
    <dgm:pt modelId="{0A053CCB-A77D-45ED-A25D-4929E510BE7D}" type="pres">
      <dgm:prSet presAssocID="{35D0C5A8-1371-437C-A45E-A75F07295360}" presName="Name19" presStyleLbl="parChTrans1D3" presStyleIdx="1" presStyleCnt="2"/>
      <dgm:spPr/>
    </dgm:pt>
    <dgm:pt modelId="{9C26CAE4-60C4-40C0-A3E8-23900C430E17}" type="pres">
      <dgm:prSet presAssocID="{AE82B507-F248-4D17-BAE8-7435EC4360AF}" presName="Name21" presStyleCnt="0"/>
      <dgm:spPr/>
    </dgm:pt>
    <dgm:pt modelId="{8A2DE7A9-9B9D-4B3B-9111-D13C485D93D6}" type="pres">
      <dgm:prSet presAssocID="{AE82B507-F248-4D17-BAE8-7435EC4360AF}" presName="level2Shape" presStyleLbl="node3" presStyleIdx="1" presStyleCnt="2"/>
      <dgm:spPr/>
    </dgm:pt>
    <dgm:pt modelId="{3ACC1478-38D8-4561-A4B6-5100E9C8ACA0}" type="pres">
      <dgm:prSet presAssocID="{AE82B507-F248-4D17-BAE8-7435EC4360AF}" presName="hierChild3" presStyleCnt="0"/>
      <dgm:spPr/>
    </dgm:pt>
    <dgm:pt modelId="{6D70B9FE-A37D-4354-842C-367546A9DE76}" type="pres">
      <dgm:prSet presAssocID="{94EA9C91-A4E7-4C04-B7D1-FC88B62B3832}" presName="Name19" presStyleLbl="parChTrans1D2" presStyleIdx="1" presStyleCnt="2"/>
      <dgm:spPr/>
    </dgm:pt>
    <dgm:pt modelId="{298EBE88-DAAC-4AA8-AE47-87F3A613A3F8}" type="pres">
      <dgm:prSet presAssocID="{EE25C071-54A5-44AB-8524-FC846A97278F}" presName="Name21" presStyleCnt="0"/>
      <dgm:spPr/>
    </dgm:pt>
    <dgm:pt modelId="{0E655DF3-F7C5-408E-BEF8-1958CBA915C4}" type="pres">
      <dgm:prSet presAssocID="{EE25C071-54A5-44AB-8524-FC846A97278F}" presName="level2Shape" presStyleLbl="node2" presStyleIdx="1" presStyleCnt="2"/>
      <dgm:spPr/>
    </dgm:pt>
    <dgm:pt modelId="{A0B9F3A8-823C-4C73-96E0-95B2C7FC7BE9}" type="pres">
      <dgm:prSet presAssocID="{EE25C071-54A5-44AB-8524-FC846A97278F}" presName="hierChild3" presStyleCnt="0"/>
      <dgm:spPr/>
    </dgm:pt>
    <dgm:pt modelId="{7A30819E-D8A4-4470-B0CE-6EFFBA03E404}" type="pres">
      <dgm:prSet presAssocID="{5C018C6A-1DB5-4421-BB26-A4011F556E00}" presName="bgShapesFlow" presStyleCnt="0"/>
      <dgm:spPr/>
    </dgm:pt>
  </dgm:ptLst>
  <dgm:cxnLst>
    <dgm:cxn modelId="{1DB79937-509C-4C18-8928-EBD4200D89AC}" type="presOf" srcId="{1945C4DE-CEE8-4446-9947-A3FC49FC28CC}" destId="{A048A7DC-104C-41A4-A4F4-A3F5D915D915}" srcOrd="0" destOrd="0" presId="urn:microsoft.com/office/officeart/2005/8/layout/hierarchy6"/>
    <dgm:cxn modelId="{71AC303C-A23E-4182-8456-D91EF50F37AA}" type="presOf" srcId="{F5844BC5-908B-4A8A-99EF-088754559BAD}" destId="{7D5CD288-977B-4167-8C9C-6B07609D41FA}" srcOrd="0" destOrd="0" presId="urn:microsoft.com/office/officeart/2005/8/layout/hierarchy6"/>
    <dgm:cxn modelId="{446FA35E-24E0-4147-905E-3CD5B75291F4}" srcId="{905EC3E2-BA7F-4926-9B41-8BDA3D04E787}" destId="{A3FE7DC9-52A2-4EF3-B560-F095EAABEDBB}" srcOrd="0" destOrd="0" parTransId="{7586FD55-0363-4531-98F4-051F42325916}" sibTransId="{421312A8-1307-44FB-9AB7-072A8BFB768A}"/>
    <dgm:cxn modelId="{F46C1366-0B8C-45D6-9903-17E52CD27960}" type="presOf" srcId="{AE82B507-F248-4D17-BAE8-7435EC4360AF}" destId="{8A2DE7A9-9B9D-4B3B-9111-D13C485D93D6}" srcOrd="0" destOrd="0" presId="urn:microsoft.com/office/officeart/2005/8/layout/hierarchy6"/>
    <dgm:cxn modelId="{5E23BB6A-B841-47BF-9AC6-5B09E9F098C0}" type="presOf" srcId="{90E665B5-BF19-4C9D-9B41-50F105BF2822}" destId="{59C58905-3ADC-4A6E-87E5-CA5F5F050B30}" srcOrd="0" destOrd="0" presId="urn:microsoft.com/office/officeart/2005/8/layout/hierarchy6"/>
    <dgm:cxn modelId="{4F447470-60C9-40F8-A2FF-41A906ECCC02}" srcId="{5C018C6A-1DB5-4421-BB26-A4011F556E00}" destId="{0AF2BE80-C7F5-4B09-A9F6-28ECEB54F36D}" srcOrd="0" destOrd="0" parTransId="{F0217BD5-9340-4494-9940-688F7208BEF2}" sibTransId="{21F43821-F0D9-4D22-97BA-96D91D06AA18}"/>
    <dgm:cxn modelId="{12D27A7D-2113-4D32-8CE3-4B9F4E5F688C}" type="presOf" srcId="{1C8CA362-241A-4E26-8893-4A008A415BB8}" destId="{472CA20E-1110-4854-ACAD-6983BC9D57D2}" srcOrd="0" destOrd="0" presId="urn:microsoft.com/office/officeart/2005/8/layout/hierarchy6"/>
    <dgm:cxn modelId="{000A3797-3E23-4DE9-9CB3-E35B8ACD6689}" type="presOf" srcId="{35D0C5A8-1371-437C-A45E-A75F07295360}" destId="{0A053CCB-A77D-45ED-A25D-4929E510BE7D}" srcOrd="0" destOrd="0" presId="urn:microsoft.com/office/officeart/2005/8/layout/hierarchy6"/>
    <dgm:cxn modelId="{F0CF909A-FD29-4CD8-A02D-07AC657EA1B9}" srcId="{A3FE7DC9-52A2-4EF3-B560-F095EAABEDBB}" destId="{1945C4DE-CEE8-4446-9947-A3FC49FC28CC}" srcOrd="0" destOrd="0" parTransId="{90E665B5-BF19-4C9D-9B41-50F105BF2822}" sibTransId="{3C837178-B8F9-49BA-9D9D-0D9C2BC0024D}"/>
    <dgm:cxn modelId="{BBE92D9B-7D21-4215-B995-6D55987B9E99}" srcId="{905EC3E2-BA7F-4926-9B41-8BDA3D04E787}" destId="{AE82B507-F248-4D17-BAE8-7435EC4360AF}" srcOrd="1" destOrd="0" parTransId="{35D0C5A8-1371-437C-A45E-A75F07295360}" sibTransId="{9AD3DF32-5BC1-4099-A326-D01638C8653D}"/>
    <dgm:cxn modelId="{91DD1ABB-4F8F-4D57-9AE3-42CB3F4F5F0F}" type="presOf" srcId="{905EC3E2-BA7F-4926-9B41-8BDA3D04E787}" destId="{51760355-82E2-4837-916E-AC304B9446E8}" srcOrd="0" destOrd="0" presId="urn:microsoft.com/office/officeart/2005/8/layout/hierarchy6"/>
    <dgm:cxn modelId="{D22308C0-F0FC-40C5-AD03-5D2E1FBF9DF8}" type="presOf" srcId="{94EA9C91-A4E7-4C04-B7D1-FC88B62B3832}" destId="{6D70B9FE-A37D-4354-842C-367546A9DE76}" srcOrd="0" destOrd="0" presId="urn:microsoft.com/office/officeart/2005/8/layout/hierarchy6"/>
    <dgm:cxn modelId="{B3ED6EC3-EA0C-4D34-90B2-8124D4D118BF}" type="presOf" srcId="{0AF2BE80-C7F5-4B09-A9F6-28ECEB54F36D}" destId="{B6BEC419-8E9F-4D31-8F10-4A25F30F168A}" srcOrd="0" destOrd="0" presId="urn:microsoft.com/office/officeart/2005/8/layout/hierarchy6"/>
    <dgm:cxn modelId="{0EC48FC5-5E8D-43A5-A374-17CB1D223102}" type="presOf" srcId="{5C018C6A-1DB5-4421-BB26-A4011F556E00}" destId="{33A44EF6-33AA-4637-BBCA-A3DE613E5A4C}" srcOrd="0" destOrd="0" presId="urn:microsoft.com/office/officeart/2005/8/layout/hierarchy6"/>
    <dgm:cxn modelId="{73691CC6-9309-46F6-82C4-CC79EEB6129B}" type="presOf" srcId="{EE25C071-54A5-44AB-8524-FC846A97278F}" destId="{0E655DF3-F7C5-408E-BEF8-1958CBA915C4}" srcOrd="0" destOrd="0" presId="urn:microsoft.com/office/officeart/2005/8/layout/hierarchy6"/>
    <dgm:cxn modelId="{3484D2C8-4AC7-4E99-A44B-D4F222E50DAC}" srcId="{A3FE7DC9-52A2-4EF3-B560-F095EAABEDBB}" destId="{1F678558-A95B-41D4-B9C4-752CC4713D96}" srcOrd="1" destOrd="0" parTransId="{1C8CA362-241A-4E26-8893-4A008A415BB8}" sibTransId="{7D90F2B1-88CF-4BB3-9D6E-88D2FB606A48}"/>
    <dgm:cxn modelId="{3A4BE2D3-1EFC-401D-9165-D46EFD8C7AD5}" type="presOf" srcId="{7586FD55-0363-4531-98F4-051F42325916}" destId="{1C881226-EE27-49A0-B4E3-22E212C9AC6C}" srcOrd="0" destOrd="0" presId="urn:microsoft.com/office/officeart/2005/8/layout/hierarchy6"/>
    <dgm:cxn modelId="{C28A4DD4-644B-4422-AB2C-EBB32BC6501C}" type="presOf" srcId="{A3FE7DC9-52A2-4EF3-B560-F095EAABEDBB}" destId="{C53C292A-48E7-473B-98AF-FDAF99A2666B}" srcOrd="0" destOrd="0" presId="urn:microsoft.com/office/officeart/2005/8/layout/hierarchy6"/>
    <dgm:cxn modelId="{EB8273E0-6D79-4E4F-8171-AFE97C9DAD7A}" srcId="{0AF2BE80-C7F5-4B09-A9F6-28ECEB54F36D}" destId="{905EC3E2-BA7F-4926-9B41-8BDA3D04E787}" srcOrd="0" destOrd="0" parTransId="{F5844BC5-908B-4A8A-99EF-088754559BAD}" sibTransId="{3FE2D763-F3E9-4E62-B29E-2F9ABC1105FE}"/>
    <dgm:cxn modelId="{CA5A8DEB-B593-4E5E-9BF9-30C4A8108EED}" type="presOf" srcId="{1F678558-A95B-41D4-B9C4-752CC4713D96}" destId="{3B7D7ABA-3C39-42DE-B366-9DDB8D39524E}" srcOrd="0" destOrd="0" presId="urn:microsoft.com/office/officeart/2005/8/layout/hierarchy6"/>
    <dgm:cxn modelId="{3A9816EE-1A50-46F7-8920-5029B7BF6012}" srcId="{0AF2BE80-C7F5-4B09-A9F6-28ECEB54F36D}" destId="{EE25C071-54A5-44AB-8524-FC846A97278F}" srcOrd="1" destOrd="0" parTransId="{94EA9C91-A4E7-4C04-B7D1-FC88B62B3832}" sibTransId="{9147D17A-F187-48BF-9F03-B39DDBCE5B13}"/>
    <dgm:cxn modelId="{CF3BD5FA-19AD-4E06-BFA3-5FE80FF4CB54}" type="presParOf" srcId="{33A44EF6-33AA-4637-BBCA-A3DE613E5A4C}" destId="{A2D25B0B-84D0-49F1-8ED3-69D2BE1E98F0}" srcOrd="0" destOrd="0" presId="urn:microsoft.com/office/officeart/2005/8/layout/hierarchy6"/>
    <dgm:cxn modelId="{73CFA897-6652-46BC-BA35-B435C118DDE4}" type="presParOf" srcId="{A2D25B0B-84D0-49F1-8ED3-69D2BE1E98F0}" destId="{0D784631-2370-44AF-AFC9-0340ABC538F8}" srcOrd="0" destOrd="0" presId="urn:microsoft.com/office/officeart/2005/8/layout/hierarchy6"/>
    <dgm:cxn modelId="{C9B4D1BE-5416-4EC7-9EC1-572993CE2520}" type="presParOf" srcId="{0D784631-2370-44AF-AFC9-0340ABC538F8}" destId="{19D3F191-E80E-48AE-BC08-0A0FB0B40343}" srcOrd="0" destOrd="0" presId="urn:microsoft.com/office/officeart/2005/8/layout/hierarchy6"/>
    <dgm:cxn modelId="{45671D10-237A-42FD-8202-79BE26F882DD}" type="presParOf" srcId="{19D3F191-E80E-48AE-BC08-0A0FB0B40343}" destId="{B6BEC419-8E9F-4D31-8F10-4A25F30F168A}" srcOrd="0" destOrd="0" presId="urn:microsoft.com/office/officeart/2005/8/layout/hierarchy6"/>
    <dgm:cxn modelId="{9410D241-B10D-4A15-AD1B-53948B809DF8}" type="presParOf" srcId="{19D3F191-E80E-48AE-BC08-0A0FB0B40343}" destId="{9073995C-4144-48E6-970B-ACB9B8424440}" srcOrd="1" destOrd="0" presId="urn:microsoft.com/office/officeart/2005/8/layout/hierarchy6"/>
    <dgm:cxn modelId="{A85DF36E-5763-4CE3-BA1C-145318DE7F50}" type="presParOf" srcId="{9073995C-4144-48E6-970B-ACB9B8424440}" destId="{7D5CD288-977B-4167-8C9C-6B07609D41FA}" srcOrd="0" destOrd="0" presId="urn:microsoft.com/office/officeart/2005/8/layout/hierarchy6"/>
    <dgm:cxn modelId="{34A20742-0FE2-4761-8C51-3CCB1B8655D4}" type="presParOf" srcId="{9073995C-4144-48E6-970B-ACB9B8424440}" destId="{EA4E8A01-1F87-4BA3-9EF1-3A90108D82DE}" srcOrd="1" destOrd="0" presId="urn:microsoft.com/office/officeart/2005/8/layout/hierarchy6"/>
    <dgm:cxn modelId="{2F0281C6-670C-48EF-81C7-AB5B4C49926B}" type="presParOf" srcId="{EA4E8A01-1F87-4BA3-9EF1-3A90108D82DE}" destId="{51760355-82E2-4837-916E-AC304B9446E8}" srcOrd="0" destOrd="0" presId="urn:microsoft.com/office/officeart/2005/8/layout/hierarchy6"/>
    <dgm:cxn modelId="{31FA11AA-C34B-4543-9E50-C0B9CF8AD423}" type="presParOf" srcId="{EA4E8A01-1F87-4BA3-9EF1-3A90108D82DE}" destId="{0568D914-95D2-4BFD-918E-8A8B00ECBA77}" srcOrd="1" destOrd="0" presId="urn:microsoft.com/office/officeart/2005/8/layout/hierarchy6"/>
    <dgm:cxn modelId="{10DECA05-99BB-486F-95F0-FBC8D6439D89}" type="presParOf" srcId="{0568D914-95D2-4BFD-918E-8A8B00ECBA77}" destId="{1C881226-EE27-49A0-B4E3-22E212C9AC6C}" srcOrd="0" destOrd="0" presId="urn:microsoft.com/office/officeart/2005/8/layout/hierarchy6"/>
    <dgm:cxn modelId="{8C9B1881-D790-433E-B26D-DAB91F083E53}" type="presParOf" srcId="{0568D914-95D2-4BFD-918E-8A8B00ECBA77}" destId="{B8E19CD4-724D-4062-8021-672A71A2FD10}" srcOrd="1" destOrd="0" presId="urn:microsoft.com/office/officeart/2005/8/layout/hierarchy6"/>
    <dgm:cxn modelId="{EBEB593F-5816-4C1A-9679-7814C86D14DE}" type="presParOf" srcId="{B8E19CD4-724D-4062-8021-672A71A2FD10}" destId="{C53C292A-48E7-473B-98AF-FDAF99A2666B}" srcOrd="0" destOrd="0" presId="urn:microsoft.com/office/officeart/2005/8/layout/hierarchy6"/>
    <dgm:cxn modelId="{7F17A5C5-8AFA-4B6F-A590-5DBE268567EB}" type="presParOf" srcId="{B8E19CD4-724D-4062-8021-672A71A2FD10}" destId="{1F3D3123-6393-4DEC-8219-99A1E983F3C3}" srcOrd="1" destOrd="0" presId="urn:microsoft.com/office/officeart/2005/8/layout/hierarchy6"/>
    <dgm:cxn modelId="{55440B6C-7461-4A8F-93DF-6DD4FFF78535}" type="presParOf" srcId="{1F3D3123-6393-4DEC-8219-99A1E983F3C3}" destId="{59C58905-3ADC-4A6E-87E5-CA5F5F050B30}" srcOrd="0" destOrd="0" presId="urn:microsoft.com/office/officeart/2005/8/layout/hierarchy6"/>
    <dgm:cxn modelId="{0C4DAE9B-604F-451C-9D3D-2B6E2C0CBF32}" type="presParOf" srcId="{1F3D3123-6393-4DEC-8219-99A1E983F3C3}" destId="{6CA87F97-A584-4EDE-9BD4-C071150F2097}" srcOrd="1" destOrd="0" presId="urn:microsoft.com/office/officeart/2005/8/layout/hierarchy6"/>
    <dgm:cxn modelId="{F10B8D62-CCB2-4F90-833D-982D4D502860}" type="presParOf" srcId="{6CA87F97-A584-4EDE-9BD4-C071150F2097}" destId="{A048A7DC-104C-41A4-A4F4-A3F5D915D915}" srcOrd="0" destOrd="0" presId="urn:microsoft.com/office/officeart/2005/8/layout/hierarchy6"/>
    <dgm:cxn modelId="{A9AB9E3C-C830-4FA0-83EB-B41F761C20C3}" type="presParOf" srcId="{6CA87F97-A584-4EDE-9BD4-C071150F2097}" destId="{1A43E57F-C14E-44A8-B86C-117608BE94C1}" srcOrd="1" destOrd="0" presId="urn:microsoft.com/office/officeart/2005/8/layout/hierarchy6"/>
    <dgm:cxn modelId="{1EC6EBBC-0DCA-47FE-9CD0-3495AC99C144}" type="presParOf" srcId="{1F3D3123-6393-4DEC-8219-99A1E983F3C3}" destId="{472CA20E-1110-4854-ACAD-6983BC9D57D2}" srcOrd="2" destOrd="0" presId="urn:microsoft.com/office/officeart/2005/8/layout/hierarchy6"/>
    <dgm:cxn modelId="{5C647974-124A-44A7-9EE1-26C7AA146083}" type="presParOf" srcId="{1F3D3123-6393-4DEC-8219-99A1E983F3C3}" destId="{214E77C9-1CC0-418B-BAD4-EFBE6BD1F4AB}" srcOrd="3" destOrd="0" presId="urn:microsoft.com/office/officeart/2005/8/layout/hierarchy6"/>
    <dgm:cxn modelId="{2FCD5D71-CE9F-4D75-BB04-791DE716A67F}" type="presParOf" srcId="{214E77C9-1CC0-418B-BAD4-EFBE6BD1F4AB}" destId="{3B7D7ABA-3C39-42DE-B366-9DDB8D39524E}" srcOrd="0" destOrd="0" presId="urn:microsoft.com/office/officeart/2005/8/layout/hierarchy6"/>
    <dgm:cxn modelId="{D42D8387-4A6F-45F8-B3F5-01477D20DB4F}" type="presParOf" srcId="{214E77C9-1CC0-418B-BAD4-EFBE6BD1F4AB}" destId="{21826904-D005-4093-94AC-F484352D7DF1}" srcOrd="1" destOrd="0" presId="urn:microsoft.com/office/officeart/2005/8/layout/hierarchy6"/>
    <dgm:cxn modelId="{EF808EFC-20DB-4879-AD28-EC80792D1F03}" type="presParOf" srcId="{0568D914-95D2-4BFD-918E-8A8B00ECBA77}" destId="{0A053CCB-A77D-45ED-A25D-4929E510BE7D}" srcOrd="2" destOrd="0" presId="urn:microsoft.com/office/officeart/2005/8/layout/hierarchy6"/>
    <dgm:cxn modelId="{7B02E75B-8B43-4E78-A503-4F9817DCBDAB}" type="presParOf" srcId="{0568D914-95D2-4BFD-918E-8A8B00ECBA77}" destId="{9C26CAE4-60C4-40C0-A3E8-23900C430E17}" srcOrd="3" destOrd="0" presId="urn:microsoft.com/office/officeart/2005/8/layout/hierarchy6"/>
    <dgm:cxn modelId="{20CB470B-1570-4269-8746-8FFC337320B0}" type="presParOf" srcId="{9C26CAE4-60C4-40C0-A3E8-23900C430E17}" destId="{8A2DE7A9-9B9D-4B3B-9111-D13C485D93D6}" srcOrd="0" destOrd="0" presId="urn:microsoft.com/office/officeart/2005/8/layout/hierarchy6"/>
    <dgm:cxn modelId="{13795F46-DD65-4035-B68B-D2B41A67623F}" type="presParOf" srcId="{9C26CAE4-60C4-40C0-A3E8-23900C430E17}" destId="{3ACC1478-38D8-4561-A4B6-5100E9C8ACA0}" srcOrd="1" destOrd="0" presId="urn:microsoft.com/office/officeart/2005/8/layout/hierarchy6"/>
    <dgm:cxn modelId="{BC69BA32-E245-4651-8217-25E3CEA9F569}" type="presParOf" srcId="{9073995C-4144-48E6-970B-ACB9B8424440}" destId="{6D70B9FE-A37D-4354-842C-367546A9DE76}" srcOrd="2" destOrd="0" presId="urn:microsoft.com/office/officeart/2005/8/layout/hierarchy6"/>
    <dgm:cxn modelId="{D392B079-5801-4797-8B6F-BA97F4FD502A}" type="presParOf" srcId="{9073995C-4144-48E6-970B-ACB9B8424440}" destId="{298EBE88-DAAC-4AA8-AE47-87F3A613A3F8}" srcOrd="3" destOrd="0" presId="urn:microsoft.com/office/officeart/2005/8/layout/hierarchy6"/>
    <dgm:cxn modelId="{F95C31E5-EF37-4712-92D6-11435AC3D691}" type="presParOf" srcId="{298EBE88-DAAC-4AA8-AE47-87F3A613A3F8}" destId="{0E655DF3-F7C5-408E-BEF8-1958CBA915C4}" srcOrd="0" destOrd="0" presId="urn:microsoft.com/office/officeart/2005/8/layout/hierarchy6"/>
    <dgm:cxn modelId="{A4D172FA-4D65-496C-8697-13B4C5B95D4D}" type="presParOf" srcId="{298EBE88-DAAC-4AA8-AE47-87F3A613A3F8}" destId="{A0B9F3A8-823C-4C73-96E0-95B2C7FC7BE9}" srcOrd="1" destOrd="0" presId="urn:microsoft.com/office/officeart/2005/8/layout/hierarchy6"/>
    <dgm:cxn modelId="{44C4939B-697D-4350-89F9-3960799B41E2}" type="presParOf" srcId="{33A44EF6-33AA-4637-BBCA-A3DE613E5A4C}" destId="{7A30819E-D8A4-4470-B0CE-6EFFBA03E40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EC419-8E9F-4D31-8F10-4A25F30F168A}">
      <dsp:nvSpPr>
        <dsp:cNvPr id="0" name=""/>
        <dsp:cNvSpPr/>
      </dsp:nvSpPr>
      <dsp:spPr>
        <a:xfrm>
          <a:off x="4298255" y="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外籍移工</a:t>
          </a:r>
        </a:p>
      </dsp:txBody>
      <dsp:txXfrm>
        <a:off x="4328749" y="30494"/>
        <a:ext cx="1500715" cy="980147"/>
      </dsp:txXfrm>
    </dsp:sp>
    <dsp:sp modelId="{7D5CD288-977B-4167-8C9C-6B07609D41FA}">
      <dsp:nvSpPr>
        <dsp:cNvPr id="0" name=""/>
        <dsp:cNvSpPr/>
      </dsp:nvSpPr>
      <dsp:spPr>
        <a:xfrm>
          <a:off x="4063999" y="1041135"/>
          <a:ext cx="1015107" cy="418835"/>
        </a:xfrm>
        <a:custGeom>
          <a:avLst/>
          <a:gdLst/>
          <a:ahLst/>
          <a:cxnLst/>
          <a:rect l="0" t="0" r="0" b="0"/>
          <a:pathLst>
            <a:path>
              <a:moveTo>
                <a:pt x="1015107" y="0"/>
              </a:moveTo>
              <a:lnTo>
                <a:pt x="1015107" y="209417"/>
              </a:lnTo>
              <a:lnTo>
                <a:pt x="0" y="209417"/>
              </a:lnTo>
              <a:lnTo>
                <a:pt x="0" y="4188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760355-82E2-4837-916E-AC304B9446E8}">
      <dsp:nvSpPr>
        <dsp:cNvPr id="0" name=""/>
        <dsp:cNvSpPr/>
      </dsp:nvSpPr>
      <dsp:spPr>
        <a:xfrm>
          <a:off x="3283148" y="145997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社福移工</a:t>
          </a:r>
        </a:p>
      </dsp:txBody>
      <dsp:txXfrm>
        <a:off x="3313642" y="1490464"/>
        <a:ext cx="1500715" cy="980147"/>
      </dsp:txXfrm>
    </dsp:sp>
    <dsp:sp modelId="{1C881226-EE27-49A0-B4E3-22E212C9AC6C}">
      <dsp:nvSpPr>
        <dsp:cNvPr id="0" name=""/>
        <dsp:cNvSpPr/>
      </dsp:nvSpPr>
      <dsp:spPr>
        <a:xfrm>
          <a:off x="3048892" y="2501106"/>
          <a:ext cx="1015107" cy="416454"/>
        </a:xfrm>
        <a:custGeom>
          <a:avLst/>
          <a:gdLst/>
          <a:ahLst/>
          <a:cxnLst/>
          <a:rect l="0" t="0" r="0" b="0"/>
          <a:pathLst>
            <a:path>
              <a:moveTo>
                <a:pt x="1015107" y="0"/>
              </a:moveTo>
              <a:lnTo>
                <a:pt x="1015107" y="208227"/>
              </a:lnTo>
              <a:lnTo>
                <a:pt x="0" y="208227"/>
              </a:lnTo>
              <a:lnTo>
                <a:pt x="0" y="41645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3C292A-48E7-473B-98AF-FDAF99A2666B}">
      <dsp:nvSpPr>
        <dsp:cNvPr id="0" name=""/>
        <dsp:cNvSpPr/>
      </dsp:nvSpPr>
      <dsp:spPr>
        <a:xfrm>
          <a:off x="2268041" y="291756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看護工</a:t>
          </a:r>
        </a:p>
      </dsp:txBody>
      <dsp:txXfrm>
        <a:off x="2298535" y="2948054"/>
        <a:ext cx="1500715" cy="980147"/>
      </dsp:txXfrm>
    </dsp:sp>
    <dsp:sp modelId="{59C58905-3ADC-4A6E-87E5-CA5F5F050B30}">
      <dsp:nvSpPr>
        <dsp:cNvPr id="0" name=""/>
        <dsp:cNvSpPr/>
      </dsp:nvSpPr>
      <dsp:spPr>
        <a:xfrm>
          <a:off x="2033785" y="3958696"/>
          <a:ext cx="1015107" cy="416454"/>
        </a:xfrm>
        <a:custGeom>
          <a:avLst/>
          <a:gdLst/>
          <a:ahLst/>
          <a:cxnLst/>
          <a:rect l="0" t="0" r="0" b="0"/>
          <a:pathLst>
            <a:path>
              <a:moveTo>
                <a:pt x="1015107" y="0"/>
              </a:moveTo>
              <a:lnTo>
                <a:pt x="1015107" y="208227"/>
              </a:lnTo>
              <a:lnTo>
                <a:pt x="0" y="208227"/>
              </a:lnTo>
              <a:lnTo>
                <a:pt x="0" y="41645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8A7DC-104C-41A4-A4F4-A3F5D915D915}">
      <dsp:nvSpPr>
        <dsp:cNvPr id="0" name=""/>
        <dsp:cNvSpPr/>
      </dsp:nvSpPr>
      <dsp:spPr>
        <a:xfrm>
          <a:off x="1252934" y="437515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家庭看護</a:t>
          </a:r>
        </a:p>
      </dsp:txBody>
      <dsp:txXfrm>
        <a:off x="1283428" y="4405644"/>
        <a:ext cx="1500715" cy="980147"/>
      </dsp:txXfrm>
    </dsp:sp>
    <dsp:sp modelId="{472CA20E-1110-4854-ACAD-6983BC9D57D2}">
      <dsp:nvSpPr>
        <dsp:cNvPr id="0" name=""/>
        <dsp:cNvSpPr/>
      </dsp:nvSpPr>
      <dsp:spPr>
        <a:xfrm>
          <a:off x="3048892" y="3958696"/>
          <a:ext cx="1015107" cy="416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27"/>
              </a:lnTo>
              <a:lnTo>
                <a:pt x="1015107" y="208227"/>
              </a:lnTo>
              <a:lnTo>
                <a:pt x="1015107" y="41645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D7ABA-3C39-42DE-B366-9DDB8D39524E}">
      <dsp:nvSpPr>
        <dsp:cNvPr id="0" name=""/>
        <dsp:cNvSpPr/>
      </dsp:nvSpPr>
      <dsp:spPr>
        <a:xfrm>
          <a:off x="3283148" y="437515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機構看護</a:t>
          </a:r>
        </a:p>
      </dsp:txBody>
      <dsp:txXfrm>
        <a:off x="3313642" y="4405644"/>
        <a:ext cx="1500715" cy="980147"/>
      </dsp:txXfrm>
    </dsp:sp>
    <dsp:sp modelId="{0A053CCB-A77D-45ED-A25D-4929E510BE7D}">
      <dsp:nvSpPr>
        <dsp:cNvPr id="0" name=""/>
        <dsp:cNvSpPr/>
      </dsp:nvSpPr>
      <dsp:spPr>
        <a:xfrm>
          <a:off x="4063999" y="2501106"/>
          <a:ext cx="1015107" cy="416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27"/>
              </a:lnTo>
              <a:lnTo>
                <a:pt x="1015107" y="208227"/>
              </a:lnTo>
              <a:lnTo>
                <a:pt x="1015107" y="41645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DE7A9-9B9D-4B3B-9111-D13C485D93D6}">
      <dsp:nvSpPr>
        <dsp:cNvPr id="0" name=""/>
        <dsp:cNvSpPr/>
      </dsp:nvSpPr>
      <dsp:spPr>
        <a:xfrm>
          <a:off x="4298255" y="291756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家庭幫傭</a:t>
          </a:r>
        </a:p>
      </dsp:txBody>
      <dsp:txXfrm>
        <a:off x="4328749" y="2948054"/>
        <a:ext cx="1500715" cy="980147"/>
      </dsp:txXfrm>
    </dsp:sp>
    <dsp:sp modelId="{6D70B9FE-A37D-4354-842C-367546A9DE76}">
      <dsp:nvSpPr>
        <dsp:cNvPr id="0" name=""/>
        <dsp:cNvSpPr/>
      </dsp:nvSpPr>
      <dsp:spPr>
        <a:xfrm>
          <a:off x="5079107" y="1041135"/>
          <a:ext cx="1015107" cy="418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417"/>
              </a:lnTo>
              <a:lnTo>
                <a:pt x="1015107" y="209417"/>
              </a:lnTo>
              <a:lnTo>
                <a:pt x="1015107" y="4188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55DF3-F7C5-408E-BEF8-1958CBA915C4}">
      <dsp:nvSpPr>
        <dsp:cNvPr id="0" name=""/>
        <dsp:cNvSpPr/>
      </dsp:nvSpPr>
      <dsp:spPr>
        <a:xfrm>
          <a:off x="5313362" y="145997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產業移工</a:t>
          </a:r>
        </a:p>
      </dsp:txBody>
      <dsp:txXfrm>
        <a:off x="5343856" y="1490464"/>
        <a:ext cx="1500715" cy="980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38AE0285-9929-4052-BA43-11373D386BB6}" type="datetimeFigureOut">
              <a:rPr lang="zh-CN" altLang="en-US" smtClean="0"/>
              <a:pPr/>
              <a:t>2021/5/27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A67F7FCA-FDDE-490C-A899-7F74B4200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117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7F7FCA-FDDE-490C-A899-7F74B4200D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463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129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31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73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954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085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75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69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11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33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82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347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2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0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2B0D-067C-4EC0-AA3B-A620F2370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4A5CA4-A5A9-4AA7-BDC4-1A01464F9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3DE608-41E6-4E29-9D22-BF8D4B21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E9F8B5-225C-4DF7-9788-737D5AB5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E6D3FF-EE56-4774-9CE0-D4F3819B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448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87F7A-2474-44CB-8FF9-BB4A1845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3333B8-97BB-489F-B446-47646656C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A2F17C-0791-41B6-A5FE-95C9136A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5D8928-DF8C-4325-A8B8-333A1F1C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8FAE6-8171-47F9-89F0-8EB412F3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0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811791-B2D3-417E-974F-C14A81E0A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8598AF-3ED4-42F5-8037-DB65E8305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B3673-B5B6-48EB-ACB6-14CFB24B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ED7C36-FEE1-4743-8FF9-C0B8E0AF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8B4571-A1C9-460B-B560-B4E52686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84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2021/5/27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189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2021/5/27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70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30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ACF3B-9D45-4083-AD49-F1B90C0A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62519-6ED1-4295-9BDF-BD7E68A81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688D21-CD53-483A-A7C0-7EECC2FD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337CB-53C0-4BE4-8DE7-CFDB40D1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F544B9-5D13-4A25-B77D-8C3E23B2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8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03311-41EF-4BA7-ABD3-06EA81D4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7DA23-29B3-4D62-8944-57D0D19BC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0E0F55-6EBD-4326-9417-EB74C89F8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07C574-436B-4B92-8A2C-7CEFF3E9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3AB73-ADEA-456C-8376-2121DBCC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BC56F-E83A-4277-90C0-7C297E46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EC5248-B524-49F3-8EF1-40D157292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BF336B-3F99-4C8F-BF56-F884EA963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651A04-E5FC-47DF-9550-4143C036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D962BB-212C-4D3E-99A9-4010FA87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B449F6-97BF-4A31-A4A9-4FA3F05D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5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EDCF6-0A5B-4A4C-96D0-F5F507B1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AAB38F-93FE-4F88-9BCE-B04AAF9AF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191C91-3BB2-4544-AF0D-CED0DC1FA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DE4638-7B0B-40F6-B1D4-96024974A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C974D8-3A6D-417A-AEAC-047ECED84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4A4361-095E-416B-8C51-504FA55B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59C4AA-D5F0-4729-939D-4B5B3D02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F8A806-4677-4E3B-AF74-BAF4050A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556003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266737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A777B-80F3-4B6F-BC27-6938AB2F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FA19C5-6EA7-40BA-874F-43AF9E03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0699ED-0BDF-4382-9BF4-ABB16711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3FB814-C321-4F74-AD16-8193ABF8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62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0CB729-A2D5-4D31-AECE-EF6CC0A8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E9F677-276E-4D39-8DC1-67B7EDDC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AA5634-65C7-41C2-B595-77AB8B60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555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7459D-BA63-43EA-BD38-815C5785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A0A11-8B97-4820-84B9-53C6085B0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DB8BA1-CD2A-4889-BF88-6F5DDD121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10AB9B-C2CB-4A53-84AB-7B263CD1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DD733A-7B8D-426E-BAE8-DD521246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201195-4225-40E5-B1AC-1DCF0F92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E8896-3749-4B41-A8CF-115D7042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A7D413-CD20-47D5-894D-6A43D1860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609C10-89E2-4A02-A610-16FD25519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A39C5A-CD71-498F-BE6F-5C3C3EE0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644109-FCE2-4544-9876-6BE45DC1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AF5E1E-2C42-4BC8-AA17-05652F6C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6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B17F0A-B442-4BC2-8109-666F244C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E6FC90-44AD-48B5-978F-FED1161BE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BCA8D6-3670-4DF3-8A5C-4C51163E1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A27E251B-BA4A-42E3-82E2-7F63D49BDEF8}" type="datetimeFigureOut">
              <a:rPr lang="zh-CN" altLang="en-US" smtClean="0"/>
              <a:pPr/>
              <a:t>2021/5/27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E354CC-083F-4C93-9CE4-B4B4AC834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0317C5-8E35-4FB3-8836-56C271ECE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5E21B436-16D9-4C5C-B15C-83D3D196402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51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8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ZllLL5egnP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dn.com/news/story/120944/5444549" TargetMode="External"/><Relationship Id="rId5" Type="http://schemas.openxmlformats.org/officeDocument/2006/relationships/hyperlink" Target="https://udn.com/news/story/7339/5221097" TargetMode="External"/><Relationship Id="rId4" Type="http://schemas.openxmlformats.org/officeDocument/2006/relationships/hyperlink" Target="https://health.udn.com/health/story/6631/362527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E320BCD-63B3-4EF0-97E4-2FC27E2C3089}"/>
              </a:ext>
            </a:extLst>
          </p:cNvPr>
          <p:cNvGrpSpPr/>
          <p:nvPr/>
        </p:nvGrpSpPr>
        <p:grpSpPr>
          <a:xfrm>
            <a:off x="4409440" y="1595121"/>
            <a:ext cx="7782560" cy="4350738"/>
            <a:chOff x="4888089" y="1941689"/>
            <a:chExt cx="7303911" cy="387208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EF4263D-88AF-41AF-A657-CC98E4D67DF2}"/>
                </a:ext>
              </a:extLst>
            </p:cNvPr>
            <p:cNvGrpSpPr/>
            <p:nvPr/>
          </p:nvGrpSpPr>
          <p:grpSpPr>
            <a:xfrm>
              <a:off x="4888089" y="2350722"/>
              <a:ext cx="7303911" cy="2457198"/>
              <a:chOff x="4888089" y="2328586"/>
              <a:chExt cx="7303911" cy="2457198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64FF8D-F840-4F6C-A2A9-CA5735C41E7B}"/>
                  </a:ext>
                </a:extLst>
              </p:cNvPr>
              <p:cNvSpPr txBox="1"/>
              <p:nvPr/>
            </p:nvSpPr>
            <p:spPr>
              <a:xfrm>
                <a:off x="5418666" y="2328586"/>
                <a:ext cx="2551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1" u="none" strike="noStrike" kern="1200" cap="none" spc="300" normalizeH="0" baseline="0" noProof="0" dirty="0">
                  <a:ln>
                    <a:noFill/>
                  </a:ln>
                  <a:solidFill>
                    <a:srgbClr val="4B7085"/>
                  </a:solidFill>
                  <a:effectLst/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5F3623-4572-4BB6-B0D2-120B0E482FE8}"/>
                  </a:ext>
                </a:extLst>
              </p:cNvPr>
              <p:cNvSpPr/>
              <p:nvPr/>
            </p:nvSpPr>
            <p:spPr>
              <a:xfrm>
                <a:off x="4888089" y="2889956"/>
                <a:ext cx="7303911" cy="1240598"/>
              </a:xfrm>
              <a:custGeom>
                <a:avLst/>
                <a:gdLst>
                  <a:gd name="connsiteX0" fmla="*/ 0 w 6716889"/>
                  <a:gd name="connsiteY0" fmla="*/ 0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0 w 6716889"/>
                  <a:gd name="connsiteY4" fmla="*/ 0 h 1557866"/>
                  <a:gd name="connsiteX0" fmla="*/ 790222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90222 w 6716889"/>
                  <a:gd name="connsiteY4" fmla="*/ 11288 h 1557866"/>
                  <a:gd name="connsiteX0" fmla="*/ 925689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925689 w 6716889"/>
                  <a:gd name="connsiteY4" fmla="*/ 11288 h 1557866"/>
                  <a:gd name="connsiteX0" fmla="*/ 790222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90222 w 6716889"/>
                  <a:gd name="connsiteY4" fmla="*/ 11288 h 1557866"/>
                  <a:gd name="connsiteX0" fmla="*/ 711200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11200 w 6716889"/>
                  <a:gd name="connsiteY4" fmla="*/ 22577 h 1557866"/>
                  <a:gd name="connsiteX0" fmla="*/ 575734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575734 w 6716889"/>
                  <a:gd name="connsiteY4" fmla="*/ 22577 h 1557866"/>
                  <a:gd name="connsiteX0" fmla="*/ 541867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541867 w 6716889"/>
                  <a:gd name="connsiteY4" fmla="*/ 22577 h 155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6889" h="1557866">
                    <a:moveTo>
                      <a:pt x="541867" y="22577"/>
                    </a:moveTo>
                    <a:lnTo>
                      <a:pt x="6716889" y="0"/>
                    </a:lnTo>
                    <a:lnTo>
                      <a:pt x="6716889" y="1557866"/>
                    </a:lnTo>
                    <a:lnTo>
                      <a:pt x="0" y="1557866"/>
                    </a:lnTo>
                    <a:lnTo>
                      <a:pt x="541867" y="22577"/>
                    </a:lnTo>
                    <a:close/>
                  </a:path>
                </a:pathLst>
              </a:cu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07A7D9E-75AD-4D75-8E8A-F9CC8C99A15E}"/>
                  </a:ext>
                </a:extLst>
              </p:cNvPr>
              <p:cNvSpPr txBox="1"/>
              <p:nvPr/>
            </p:nvSpPr>
            <p:spPr>
              <a:xfrm>
                <a:off x="5418666" y="3051219"/>
                <a:ext cx="6129867" cy="958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32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疫情</a:t>
                </a:r>
                <a:r>
                  <a:rPr lang="en-US" altLang="zh-TW" sz="32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X</a:t>
                </a:r>
                <a:r>
                  <a:rPr lang="zh-TW" altLang="en-US" sz="32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高齡化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32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居家照顧與移工看護的需求提升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08D75EB-F936-4B57-9BE3-75586A727914}"/>
                  </a:ext>
                </a:extLst>
              </p:cNvPr>
              <p:cNvSpPr txBox="1"/>
              <p:nvPr/>
            </p:nvSpPr>
            <p:spPr>
              <a:xfrm>
                <a:off x="4888089" y="4210560"/>
                <a:ext cx="7303911" cy="57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u="none" strike="noStrike" kern="1200" cap="none" spc="3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程式語言期末專案報告 </a:t>
                </a:r>
                <a:r>
                  <a:rPr lang="zh-TW" altLang="en-US" b="1" spc="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第五組</a:t>
                </a:r>
                <a:endParaRPr lang="en-US" altLang="zh-TW" b="1" spc="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u="none" strike="noStrike" kern="1200" cap="none" spc="3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張薰尹 李奕璇 張緯麒 葉瑜</a:t>
                </a:r>
                <a:r>
                  <a:rPr kumimoji="0" lang="zh-TW" altLang="en-US" sz="1800" b="1" u="none" strike="noStrike" kern="1200" cap="none" spc="18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瑄</a:t>
                </a:r>
                <a:endParaRPr kumimoji="0" lang="zh-CN" altLang="en-US" sz="1800" b="1" u="none" strike="noStrike" kern="1200" cap="none" spc="1800" normalizeH="0" baseline="0" noProof="0" dirty="0">
                  <a:ln>
                    <a:noFill/>
                  </a:ln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 useBgFill="1">
          <p:nvSpPr>
            <p:cNvPr id="2" name="矩形 1">
              <a:extLst>
                <a:ext uri="{FF2B5EF4-FFF2-40B4-BE49-F238E27FC236}">
                  <a16:creationId xmlns:a16="http://schemas.microsoft.com/office/drawing/2014/main" id="{5F971482-A1CD-4FCA-94C0-1357FCBB1F98}"/>
                </a:ext>
              </a:extLst>
            </p:cNvPr>
            <p:cNvSpPr/>
            <p:nvPr/>
          </p:nvSpPr>
          <p:spPr>
            <a:xfrm>
              <a:off x="11413067" y="1941689"/>
              <a:ext cx="327378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1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3">
            <a:extLst>
              <a:ext uri="{FF2B5EF4-FFF2-40B4-BE49-F238E27FC236}">
                <a16:creationId xmlns:a16="http://schemas.microsoft.com/office/drawing/2014/main" id="{25D9A5B0-6527-472B-8A9B-351A38EF5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01"/>
          <a:stretch/>
        </p:blipFill>
        <p:spPr>
          <a:xfrm rot="16200000">
            <a:off x="2667000" y="-2667002"/>
            <a:ext cx="6858001" cy="1219200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AC1FFD3-CFED-4C33-9042-AD5333A41211}"/>
              </a:ext>
            </a:extLst>
          </p:cNvPr>
          <p:cNvSpPr/>
          <p:nvPr/>
        </p:nvSpPr>
        <p:spPr>
          <a:xfrm>
            <a:off x="-2" y="1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F34788-90AC-4376-A777-22222F93DEC2}"/>
              </a:ext>
            </a:extLst>
          </p:cNvPr>
          <p:cNvGrpSpPr/>
          <p:nvPr/>
        </p:nvGrpSpPr>
        <p:grpSpPr>
          <a:xfrm>
            <a:off x="1613576" y="-668695"/>
            <a:ext cx="8964847" cy="7293016"/>
            <a:chOff x="3609476" y="131536"/>
            <a:chExt cx="4970972" cy="659011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70D4C7-2679-46E4-B2FF-12C3CD9D1926}"/>
                </a:ext>
              </a:extLst>
            </p:cNvPr>
            <p:cNvGrpSpPr/>
            <p:nvPr/>
          </p:nvGrpSpPr>
          <p:grpSpPr>
            <a:xfrm>
              <a:off x="3803063" y="2825045"/>
              <a:ext cx="4583798" cy="1207911"/>
              <a:chOff x="4023195" y="2235200"/>
              <a:chExt cx="4583798" cy="1207911"/>
            </a:xfrm>
          </p:grpSpPr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A3265831-C840-4D95-BA8A-AD16F0D1007B}"/>
                  </a:ext>
                </a:extLst>
              </p:cNvPr>
              <p:cNvSpPr/>
              <p:nvPr/>
            </p:nvSpPr>
            <p:spPr>
              <a:xfrm>
                <a:off x="4357510" y="2235200"/>
                <a:ext cx="3917245" cy="1207911"/>
              </a:xfrm>
              <a:prstGeom prst="parallelogram">
                <a:avLst/>
              </a:pr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BE8A91D-F49C-4D71-8472-E2AD3E6765F0}"/>
                  </a:ext>
                </a:extLst>
              </p:cNvPr>
              <p:cNvSpPr txBox="1"/>
              <p:nvPr/>
            </p:nvSpPr>
            <p:spPr>
              <a:xfrm>
                <a:off x="4023195" y="2467379"/>
                <a:ext cx="4583798" cy="69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400" b="1" dirty="0"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外籍移工面臨問題</a:t>
                </a:r>
                <a:endParaRPr lang="zh-CN" altLang="en-US" sz="4400" b="1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AB0AE53-626C-4145-9A8C-1FD3E322E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9476" y="2935713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A97F1C-3BAB-4715-A625-04B6E8527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3965" y="131536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47">
            <a:extLst>
              <a:ext uri="{FF2B5EF4-FFF2-40B4-BE49-F238E27FC236}">
                <a16:creationId xmlns:a16="http://schemas.microsoft.com/office/drawing/2014/main" id="{1E8852AC-0235-4C43-B842-902F72E32910}"/>
              </a:ext>
            </a:extLst>
          </p:cNvPr>
          <p:cNvSpPr txBox="1"/>
          <p:nvPr/>
        </p:nvSpPr>
        <p:spPr>
          <a:xfrm>
            <a:off x="3557504" y="3855900"/>
            <a:ext cx="5453551" cy="134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1.</a:t>
            </a:r>
            <a:r>
              <a:rPr lang="zh-TW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外籍看護相較台籍看護之缺點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2.</a:t>
            </a:r>
            <a:r>
              <a:rPr lang="zh-TW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外籍看護淪為廠工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2" name="图片 2">
            <a:extLst>
              <a:ext uri="{FF2B5EF4-FFF2-40B4-BE49-F238E27FC236}">
                <a16:creationId xmlns:a16="http://schemas.microsoft.com/office/drawing/2014/main" id="{2653B0C9-AA98-4847-8538-CBF0C8E99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509" y="0"/>
            <a:ext cx="142049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3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4">
            <a:extLst>
              <a:ext uri="{FF2B5EF4-FFF2-40B4-BE49-F238E27FC236}">
                <a16:creationId xmlns:a16="http://schemas.microsoft.com/office/drawing/2014/main" id="{0B6A58FA-A20F-43C9-8859-F6AD91337B98}"/>
              </a:ext>
            </a:extLst>
          </p:cNvPr>
          <p:cNvGrpSpPr/>
          <p:nvPr/>
        </p:nvGrpSpPr>
        <p:grpSpPr>
          <a:xfrm>
            <a:off x="1871670" y="1331440"/>
            <a:ext cx="4005973" cy="5160799"/>
            <a:chOff x="2411747" y="1199360"/>
            <a:chExt cx="2185003" cy="4459280"/>
          </a:xfrm>
        </p:grpSpPr>
        <p:sp>
          <p:nvSpPr>
            <p:cNvPr id="23" name="任意多边形: 形状 63">
              <a:extLst>
                <a:ext uri="{FF2B5EF4-FFF2-40B4-BE49-F238E27FC236}">
                  <a16:creationId xmlns:a16="http://schemas.microsoft.com/office/drawing/2014/main" id="{3FCBF9D8-28A9-4751-9DDF-9DE7C668BE90}"/>
                </a:ext>
              </a:extLst>
            </p:cNvPr>
            <p:cNvSpPr/>
            <p:nvPr/>
          </p:nvSpPr>
          <p:spPr>
            <a:xfrm>
              <a:off x="2411747" y="1199360"/>
              <a:ext cx="2185003" cy="4459280"/>
            </a:xfrm>
            <a:custGeom>
              <a:avLst/>
              <a:gdLst>
                <a:gd name="connsiteX0" fmla="*/ 0 w 2185003"/>
                <a:gd name="connsiteY0" fmla="*/ 218500 h 4459280"/>
                <a:gd name="connsiteX1" fmla="*/ 218500 w 2185003"/>
                <a:gd name="connsiteY1" fmla="*/ 0 h 4459280"/>
                <a:gd name="connsiteX2" fmla="*/ 1966503 w 2185003"/>
                <a:gd name="connsiteY2" fmla="*/ 0 h 4459280"/>
                <a:gd name="connsiteX3" fmla="*/ 2185003 w 2185003"/>
                <a:gd name="connsiteY3" fmla="*/ 218500 h 4459280"/>
                <a:gd name="connsiteX4" fmla="*/ 2185003 w 2185003"/>
                <a:gd name="connsiteY4" fmla="*/ 4240780 h 4459280"/>
                <a:gd name="connsiteX5" fmla="*/ 1966503 w 2185003"/>
                <a:gd name="connsiteY5" fmla="*/ 4459280 h 4459280"/>
                <a:gd name="connsiteX6" fmla="*/ 218500 w 2185003"/>
                <a:gd name="connsiteY6" fmla="*/ 4459280 h 4459280"/>
                <a:gd name="connsiteX7" fmla="*/ 0 w 2185003"/>
                <a:gd name="connsiteY7" fmla="*/ 4240780 h 4459280"/>
                <a:gd name="connsiteX8" fmla="*/ 0 w 2185003"/>
                <a:gd name="connsiteY8" fmla="*/ 218500 h 445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5003" h="4459280">
                  <a:moveTo>
                    <a:pt x="0" y="218500"/>
                  </a:moveTo>
                  <a:cubicBezTo>
                    <a:pt x="0" y="97826"/>
                    <a:pt x="97826" y="0"/>
                    <a:pt x="218500" y="0"/>
                  </a:cubicBezTo>
                  <a:lnTo>
                    <a:pt x="1966503" y="0"/>
                  </a:lnTo>
                  <a:cubicBezTo>
                    <a:pt x="2087177" y="0"/>
                    <a:pt x="2185003" y="97826"/>
                    <a:pt x="2185003" y="218500"/>
                  </a:cubicBezTo>
                  <a:lnTo>
                    <a:pt x="2185003" y="4240780"/>
                  </a:lnTo>
                  <a:cubicBezTo>
                    <a:pt x="2185003" y="4361454"/>
                    <a:pt x="2087177" y="4459280"/>
                    <a:pt x="1966503" y="4459280"/>
                  </a:cubicBezTo>
                  <a:lnTo>
                    <a:pt x="218500" y="4459280"/>
                  </a:lnTo>
                  <a:cubicBezTo>
                    <a:pt x="97826" y="4459280"/>
                    <a:pt x="0" y="4361454"/>
                    <a:pt x="0" y="4240780"/>
                  </a:cubicBezTo>
                  <a:lnTo>
                    <a:pt x="0" y="218500"/>
                  </a:ln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5600" tIns="2139312" rIns="355600" bIns="1247456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0" kern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78">
              <a:extLst>
                <a:ext uri="{FF2B5EF4-FFF2-40B4-BE49-F238E27FC236}">
                  <a16:creationId xmlns:a16="http://schemas.microsoft.com/office/drawing/2014/main" id="{EB0980AC-1AA5-4E23-986C-6A858CAE1B92}"/>
                </a:ext>
              </a:extLst>
            </p:cNvPr>
            <p:cNvSpPr txBox="1"/>
            <p:nvPr/>
          </p:nvSpPr>
          <p:spPr>
            <a:xfrm>
              <a:off x="2669036" y="3158362"/>
              <a:ext cx="1670425" cy="193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費用高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2000/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hr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溝通能力佳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申請條件低</a:t>
              </a:r>
              <a:endPara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聘僱流程快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5" name="组合 5">
            <a:extLst>
              <a:ext uri="{FF2B5EF4-FFF2-40B4-BE49-F238E27FC236}">
                <a16:creationId xmlns:a16="http://schemas.microsoft.com/office/drawing/2014/main" id="{796AAD81-05CC-4938-8412-FA8C6CAB412C}"/>
              </a:ext>
            </a:extLst>
          </p:cNvPr>
          <p:cNvGrpSpPr/>
          <p:nvPr/>
        </p:nvGrpSpPr>
        <p:grpSpPr>
          <a:xfrm>
            <a:off x="6258560" y="1331440"/>
            <a:ext cx="4005973" cy="5160800"/>
            <a:chOff x="5003498" y="1199360"/>
            <a:chExt cx="2185003" cy="4459280"/>
          </a:xfrm>
        </p:grpSpPr>
        <p:sp>
          <p:nvSpPr>
            <p:cNvPr id="26" name="任意多边形: 形状 65">
              <a:extLst>
                <a:ext uri="{FF2B5EF4-FFF2-40B4-BE49-F238E27FC236}">
                  <a16:creationId xmlns:a16="http://schemas.microsoft.com/office/drawing/2014/main" id="{0CC9E35F-9911-40A0-9F16-F558C51ADA48}"/>
                </a:ext>
              </a:extLst>
            </p:cNvPr>
            <p:cNvSpPr/>
            <p:nvPr/>
          </p:nvSpPr>
          <p:spPr>
            <a:xfrm>
              <a:off x="5003498" y="1199360"/>
              <a:ext cx="2185003" cy="4459280"/>
            </a:xfrm>
            <a:custGeom>
              <a:avLst/>
              <a:gdLst>
                <a:gd name="connsiteX0" fmla="*/ 0 w 2185003"/>
                <a:gd name="connsiteY0" fmla="*/ 218500 h 4459280"/>
                <a:gd name="connsiteX1" fmla="*/ 218500 w 2185003"/>
                <a:gd name="connsiteY1" fmla="*/ 0 h 4459280"/>
                <a:gd name="connsiteX2" fmla="*/ 1966503 w 2185003"/>
                <a:gd name="connsiteY2" fmla="*/ 0 h 4459280"/>
                <a:gd name="connsiteX3" fmla="*/ 2185003 w 2185003"/>
                <a:gd name="connsiteY3" fmla="*/ 218500 h 4459280"/>
                <a:gd name="connsiteX4" fmla="*/ 2185003 w 2185003"/>
                <a:gd name="connsiteY4" fmla="*/ 4240780 h 4459280"/>
                <a:gd name="connsiteX5" fmla="*/ 1966503 w 2185003"/>
                <a:gd name="connsiteY5" fmla="*/ 4459280 h 4459280"/>
                <a:gd name="connsiteX6" fmla="*/ 218500 w 2185003"/>
                <a:gd name="connsiteY6" fmla="*/ 4459280 h 4459280"/>
                <a:gd name="connsiteX7" fmla="*/ 0 w 2185003"/>
                <a:gd name="connsiteY7" fmla="*/ 4240780 h 4459280"/>
                <a:gd name="connsiteX8" fmla="*/ 0 w 2185003"/>
                <a:gd name="connsiteY8" fmla="*/ 218500 h 445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5003" h="4459280">
                  <a:moveTo>
                    <a:pt x="0" y="218500"/>
                  </a:moveTo>
                  <a:cubicBezTo>
                    <a:pt x="0" y="97826"/>
                    <a:pt x="97826" y="0"/>
                    <a:pt x="218500" y="0"/>
                  </a:cubicBezTo>
                  <a:lnTo>
                    <a:pt x="1966503" y="0"/>
                  </a:lnTo>
                  <a:cubicBezTo>
                    <a:pt x="2087177" y="0"/>
                    <a:pt x="2185003" y="97826"/>
                    <a:pt x="2185003" y="218500"/>
                  </a:cubicBezTo>
                  <a:lnTo>
                    <a:pt x="2185003" y="4240780"/>
                  </a:lnTo>
                  <a:cubicBezTo>
                    <a:pt x="2185003" y="4361454"/>
                    <a:pt x="2087177" y="4459280"/>
                    <a:pt x="1966503" y="4459280"/>
                  </a:cubicBezTo>
                  <a:lnTo>
                    <a:pt x="218500" y="4459280"/>
                  </a:lnTo>
                  <a:cubicBezTo>
                    <a:pt x="97826" y="4459280"/>
                    <a:pt x="0" y="4361454"/>
                    <a:pt x="0" y="4240780"/>
                  </a:cubicBezTo>
                  <a:lnTo>
                    <a:pt x="0" y="21850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5600" tIns="2139312" rIns="355600" bIns="1247456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0" kern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7" name="文本框 79">
              <a:extLst>
                <a:ext uri="{FF2B5EF4-FFF2-40B4-BE49-F238E27FC236}">
                  <a16:creationId xmlns:a16="http://schemas.microsoft.com/office/drawing/2014/main" id="{ABD9701E-BC9B-4403-A53E-9CC4D4C9C509}"/>
                </a:ext>
              </a:extLst>
            </p:cNvPr>
            <p:cNvSpPr txBox="1"/>
            <p:nvPr/>
          </p:nvSpPr>
          <p:spPr>
            <a:xfrm>
              <a:off x="5260785" y="3158362"/>
              <a:ext cx="1670425" cy="193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費用低 </a:t>
              </a:r>
              <a:r>
                <a:rPr lang="en-US" altLang="zh-CN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22000/</a:t>
              </a: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月</a:t>
              </a:r>
              <a:endParaRPr lang="en-US" altLang="zh-CN" sz="2400" b="1" dirty="0">
                <a:solidFill>
                  <a:srgbClr val="DDE4E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語言不通</a:t>
              </a:r>
              <a:endParaRPr lang="en-US" altLang="zh-TW" sz="2400" b="1" dirty="0">
                <a:solidFill>
                  <a:srgbClr val="DDE4E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申請條件高</a:t>
              </a:r>
              <a:endParaRPr lang="en-US" altLang="zh-TW" sz="2400" b="1" dirty="0">
                <a:solidFill>
                  <a:srgbClr val="DDE4E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聘僱流程需</a:t>
              </a:r>
              <a:r>
                <a:rPr lang="en-US" altLang="zh-TW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3</a:t>
              </a: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到</a:t>
              </a:r>
              <a:r>
                <a:rPr lang="en-US" altLang="zh-TW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4</a:t>
              </a: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個月</a:t>
              </a:r>
              <a:endParaRPr lang="en-US" altLang="zh-CN" sz="2400" b="1" dirty="0">
                <a:solidFill>
                  <a:srgbClr val="DDE4E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9" name="椭圆 66">
            <a:extLst>
              <a:ext uri="{FF2B5EF4-FFF2-40B4-BE49-F238E27FC236}">
                <a16:creationId xmlns:a16="http://schemas.microsoft.com/office/drawing/2014/main" id="{B2A2987F-7C5F-49A3-88BB-92255805B892}"/>
              </a:ext>
            </a:extLst>
          </p:cNvPr>
          <p:cNvSpPr/>
          <p:nvPr/>
        </p:nvSpPr>
        <p:spPr>
          <a:xfrm>
            <a:off x="6900305" y="1605760"/>
            <a:ext cx="2722481" cy="1718546"/>
          </a:xfrm>
          <a:prstGeom prst="ellipse">
            <a:avLst/>
          </a:prstGeom>
          <a:solidFill>
            <a:srgbClr val="DDE4E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椭圆 64">
            <a:extLst>
              <a:ext uri="{FF2B5EF4-FFF2-40B4-BE49-F238E27FC236}">
                <a16:creationId xmlns:a16="http://schemas.microsoft.com/office/drawing/2014/main" id="{1EE3C421-5FEA-4468-A486-7F592BCD97A1}"/>
              </a:ext>
            </a:extLst>
          </p:cNvPr>
          <p:cNvSpPr/>
          <p:nvPr/>
        </p:nvSpPr>
        <p:spPr>
          <a:xfrm>
            <a:off x="2489467" y="1605760"/>
            <a:ext cx="2722481" cy="1718546"/>
          </a:xfrm>
          <a:prstGeom prst="ellipse">
            <a:avLst/>
          </a:prstGeom>
          <a:solidFill>
            <a:srgbClr val="DDE4E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9EEAED-B886-427C-9182-669E56461066}"/>
              </a:ext>
            </a:extLst>
          </p:cNvPr>
          <p:cNvSpPr/>
          <p:nvPr/>
        </p:nvSpPr>
        <p:spPr>
          <a:xfrm>
            <a:off x="7027103" y="3698479"/>
            <a:ext cx="2468880" cy="426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7" name="文本框 42">
            <a:extLst>
              <a:ext uri="{FF2B5EF4-FFF2-40B4-BE49-F238E27FC236}">
                <a16:creationId xmlns:a16="http://schemas.microsoft.com/office/drawing/2014/main" id="{7F904AA1-5FEB-41E2-B5EE-8FEAA7DEDE33}"/>
              </a:ext>
            </a:extLst>
          </p:cNvPr>
          <p:cNvSpPr txBox="1"/>
          <p:nvPr/>
        </p:nvSpPr>
        <p:spPr>
          <a:xfrm>
            <a:off x="3188941" y="494998"/>
            <a:ext cx="5758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台籍看護</a:t>
            </a:r>
            <a:r>
              <a:rPr lang="en-US" altLang="zh-TW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vs</a:t>
            </a:r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外籍看護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6" name="图片 2">
            <a:extLst>
              <a:ext uri="{FF2B5EF4-FFF2-40B4-BE49-F238E27FC236}">
                <a16:creationId xmlns:a16="http://schemas.microsoft.com/office/drawing/2014/main" id="{ACF16A46-0F53-4C03-99C1-D0FEEA047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509" y="0"/>
            <a:ext cx="1420491" cy="6462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4B6638-B628-4806-9714-530042AE3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44" y="1915003"/>
            <a:ext cx="1349256" cy="13492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413C8E9-1364-4655-B9DD-AA12CA029E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945" y="1915003"/>
            <a:ext cx="1351196" cy="13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3">
            <a:extLst>
              <a:ext uri="{FF2B5EF4-FFF2-40B4-BE49-F238E27FC236}">
                <a16:creationId xmlns:a16="http://schemas.microsoft.com/office/drawing/2014/main" id="{E9C8A731-D5E7-4DB1-80B7-AB15B86FD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01"/>
          <a:stretch/>
        </p:blipFill>
        <p:spPr>
          <a:xfrm rot="16200000">
            <a:off x="2667000" y="-2657461"/>
            <a:ext cx="6858001" cy="12192001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7618A8B-74F1-44CC-8258-704694BBE40A}"/>
              </a:ext>
            </a:extLst>
          </p:cNvPr>
          <p:cNvSpPr/>
          <p:nvPr/>
        </p:nvSpPr>
        <p:spPr>
          <a:xfrm>
            <a:off x="0" y="19079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8" name="文本框 42">
            <a:extLst>
              <a:ext uri="{FF2B5EF4-FFF2-40B4-BE49-F238E27FC236}">
                <a16:creationId xmlns:a16="http://schemas.microsoft.com/office/drawing/2014/main" id="{F3CFE60A-3273-416B-BE26-CDB949D2B8C0}"/>
              </a:ext>
            </a:extLst>
          </p:cNvPr>
          <p:cNvSpPr txBox="1"/>
          <p:nvPr/>
        </p:nvSpPr>
        <p:spPr>
          <a:xfrm>
            <a:off x="3216839" y="371858"/>
            <a:ext cx="5758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外籍看護淪為廠工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180E738-426E-4A78-8470-5B8969357263}"/>
              </a:ext>
            </a:extLst>
          </p:cNvPr>
          <p:cNvGrpSpPr/>
          <p:nvPr/>
        </p:nvGrpSpPr>
        <p:grpSpPr>
          <a:xfrm>
            <a:off x="6270175" y="1327471"/>
            <a:ext cx="3907971" cy="2929075"/>
            <a:chOff x="5464629" y="1834241"/>
            <a:chExt cx="5251289" cy="386443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0F1BDCE-6E8A-4F18-B7E5-ECAD3B508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028" t="-1" r="11100" b="4659"/>
            <a:stretch/>
          </p:blipFill>
          <p:spPr>
            <a:xfrm>
              <a:off x="5464629" y="1834241"/>
              <a:ext cx="5251289" cy="386443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48E3345-EEEF-40F9-9E19-CCFF5D1843DF}"/>
                </a:ext>
              </a:extLst>
            </p:cNvPr>
            <p:cNvSpPr/>
            <p:nvPr/>
          </p:nvSpPr>
          <p:spPr>
            <a:xfrm>
              <a:off x="8011886" y="3918857"/>
              <a:ext cx="478971" cy="2939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8F6EAF89-A855-4E46-A313-E419B0023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818" y="4004228"/>
            <a:ext cx="4719009" cy="2656829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9ADC91CF-262E-4585-A132-6B24DE0DB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34" y="1245542"/>
            <a:ext cx="4719010" cy="265444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2152B01-BEE8-4F08-A456-53E9CE3D4A1C}"/>
              </a:ext>
            </a:extLst>
          </p:cNvPr>
          <p:cNvSpPr txBox="1"/>
          <p:nvPr/>
        </p:nvSpPr>
        <p:spPr>
          <a:xfrm>
            <a:off x="6598282" y="4536161"/>
            <a:ext cx="5246899" cy="231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•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解決勞力短缺問題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•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工作內容、薪資、福利、休假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•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照護者權益受損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•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轉換雇主頻率過高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zh-TW" altLang="en-US" sz="1600" dirty="0"/>
          </a:p>
        </p:txBody>
      </p:sp>
      <p:pic>
        <p:nvPicPr>
          <p:cNvPr id="62" name="图片 2">
            <a:extLst>
              <a:ext uri="{FF2B5EF4-FFF2-40B4-BE49-F238E27FC236}">
                <a16:creationId xmlns:a16="http://schemas.microsoft.com/office/drawing/2014/main" id="{F146F710-9C38-4D80-AC88-AFC411C928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509" y="0"/>
            <a:ext cx="142049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6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3317316C-98AD-4930-9588-DAEF0FF1F36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8" name="组合 3">
            <a:extLst>
              <a:ext uri="{FF2B5EF4-FFF2-40B4-BE49-F238E27FC236}">
                <a16:creationId xmlns:a16="http://schemas.microsoft.com/office/drawing/2014/main" id="{24AF8810-F361-436E-AAD7-CFF39EE7CECC}"/>
              </a:ext>
            </a:extLst>
          </p:cNvPr>
          <p:cNvGrpSpPr/>
          <p:nvPr/>
        </p:nvGrpSpPr>
        <p:grpSpPr>
          <a:xfrm>
            <a:off x="1410048" y="2918640"/>
            <a:ext cx="2769990" cy="1944446"/>
            <a:chOff x="5289029" y="2709000"/>
            <a:chExt cx="2769990" cy="1944446"/>
          </a:xfrm>
        </p:grpSpPr>
        <p:sp>
          <p:nvSpPr>
            <p:cNvPr id="9" name="Oval 30">
              <a:extLst>
                <a:ext uri="{FF2B5EF4-FFF2-40B4-BE49-F238E27FC236}">
                  <a16:creationId xmlns:a16="http://schemas.microsoft.com/office/drawing/2014/main" id="{F363D123-5A95-4FF6-AC54-14C427B52252}"/>
                </a:ext>
              </a:extLst>
            </p:cNvPr>
            <p:cNvSpPr/>
            <p:nvPr/>
          </p:nvSpPr>
          <p:spPr>
            <a:xfrm>
              <a:off x="5954021" y="2709000"/>
              <a:ext cx="1440000" cy="1440000"/>
            </a:xfrm>
            <a:prstGeom prst="ellipse">
              <a:avLst/>
            </a:prstGeom>
            <a:no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>
                    <a:lumMod val="50000"/>
                  </a:schemeClr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9B73B829-5263-4653-B46C-C753037B0199}"/>
                </a:ext>
              </a:extLst>
            </p:cNvPr>
            <p:cNvSpPr txBox="1">
              <a:spLocks/>
            </p:cNvSpPr>
            <p:nvPr/>
          </p:nvSpPr>
          <p:spPr>
            <a:xfrm>
              <a:off x="5289029" y="4284114"/>
              <a:ext cx="2769990" cy="36933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移工解決照顧員不足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</p:grpSp>
      <p:grpSp>
        <p:nvGrpSpPr>
          <p:cNvPr id="11" name="组合 4">
            <a:extLst>
              <a:ext uri="{FF2B5EF4-FFF2-40B4-BE49-F238E27FC236}">
                <a16:creationId xmlns:a16="http://schemas.microsoft.com/office/drawing/2014/main" id="{880B59A5-F93B-4631-AD73-7A79D8C61D4E}"/>
              </a:ext>
            </a:extLst>
          </p:cNvPr>
          <p:cNvGrpSpPr/>
          <p:nvPr/>
        </p:nvGrpSpPr>
        <p:grpSpPr>
          <a:xfrm>
            <a:off x="4741485" y="2918640"/>
            <a:ext cx="2769990" cy="1944446"/>
            <a:chOff x="7246459" y="2709000"/>
            <a:chExt cx="2769990" cy="1944446"/>
          </a:xfrm>
        </p:grpSpPr>
        <p:sp>
          <p:nvSpPr>
            <p:cNvPr id="12" name="Oval 31">
              <a:extLst>
                <a:ext uri="{FF2B5EF4-FFF2-40B4-BE49-F238E27FC236}">
                  <a16:creationId xmlns:a16="http://schemas.microsoft.com/office/drawing/2014/main" id="{DA610D55-8449-458D-96EF-AE85443E021F}"/>
                </a:ext>
              </a:extLst>
            </p:cNvPr>
            <p:cNvSpPr/>
            <p:nvPr/>
          </p:nvSpPr>
          <p:spPr>
            <a:xfrm>
              <a:off x="7911453" y="2709000"/>
              <a:ext cx="1440000" cy="1440000"/>
            </a:xfrm>
            <a:prstGeom prst="ellipse">
              <a:avLst/>
            </a:prstGeom>
            <a:noFill/>
            <a:ln>
              <a:solidFill>
                <a:srgbClr val="4B70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>
                    <a:lumMod val="50000"/>
                  </a:schemeClr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E7C357F5-1270-4FE7-9C42-8464F5E3B048}"/>
                </a:ext>
              </a:extLst>
            </p:cNvPr>
            <p:cNvSpPr txBox="1">
              <a:spLocks/>
            </p:cNvSpPr>
            <p:nvPr/>
          </p:nvSpPr>
          <p:spPr>
            <a:xfrm>
              <a:off x="7246459" y="4284114"/>
              <a:ext cx="2769990" cy="36933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移工問題與政府政策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</p:grpSp>
      <p:grpSp>
        <p:nvGrpSpPr>
          <p:cNvPr id="14" name="组合 9">
            <a:extLst>
              <a:ext uri="{FF2B5EF4-FFF2-40B4-BE49-F238E27FC236}">
                <a16:creationId xmlns:a16="http://schemas.microsoft.com/office/drawing/2014/main" id="{A35758A5-65E7-4C99-87CB-36DB289428F8}"/>
              </a:ext>
            </a:extLst>
          </p:cNvPr>
          <p:cNvGrpSpPr/>
          <p:nvPr/>
        </p:nvGrpSpPr>
        <p:grpSpPr>
          <a:xfrm>
            <a:off x="8047035" y="2905209"/>
            <a:ext cx="2769990" cy="1946644"/>
            <a:chOff x="9203895" y="2709000"/>
            <a:chExt cx="2769990" cy="1946644"/>
          </a:xfrm>
        </p:grpSpPr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4D3D9F55-91C3-4872-B82B-F39698CB19CF}"/>
                </a:ext>
              </a:extLst>
            </p:cNvPr>
            <p:cNvSpPr/>
            <p:nvPr/>
          </p:nvSpPr>
          <p:spPr>
            <a:xfrm>
              <a:off x="9868884" y="2709000"/>
              <a:ext cx="1440000" cy="1440000"/>
            </a:xfrm>
            <a:prstGeom prst="ellipse">
              <a:avLst/>
            </a:prstGeom>
            <a:no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>
                    <a:lumMod val="50000"/>
                  </a:schemeClr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B6982F28-52B0-4FDB-9512-851054A58931}"/>
                </a:ext>
              </a:extLst>
            </p:cNvPr>
            <p:cNvSpPr txBox="1">
              <a:spLocks/>
            </p:cNvSpPr>
            <p:nvPr/>
          </p:nvSpPr>
          <p:spPr>
            <a:xfrm>
              <a:off x="9203895" y="4286312"/>
              <a:ext cx="2769990" cy="36933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民間仲介媒合透明化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</p:grpSp>
      <p:sp>
        <p:nvSpPr>
          <p:cNvPr id="17" name="文本框 42">
            <a:extLst>
              <a:ext uri="{FF2B5EF4-FFF2-40B4-BE49-F238E27FC236}">
                <a16:creationId xmlns:a16="http://schemas.microsoft.com/office/drawing/2014/main" id="{EAA56B49-0384-4D5D-B9C5-BD41A97A2507}"/>
              </a:ext>
            </a:extLst>
          </p:cNvPr>
          <p:cNvSpPr txBox="1"/>
          <p:nvPr/>
        </p:nvSpPr>
        <p:spPr>
          <a:xfrm>
            <a:off x="3216839" y="1312419"/>
            <a:ext cx="5758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結論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C4F01F8-F03B-4A43-B49A-966D7E223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00" y="3214580"/>
            <a:ext cx="848119" cy="84811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1B866D2-5936-41DD-AB92-7BA44F5CA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81" y="3214580"/>
            <a:ext cx="816795" cy="81679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F0A2CDB-3879-4F03-BF88-81C7D5F5C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578" y="3077186"/>
            <a:ext cx="1122905" cy="11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17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927D4A81-DDC3-4357-A3B9-0E2AD1ED60E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5" name="文本框 42">
            <a:extLst>
              <a:ext uri="{FF2B5EF4-FFF2-40B4-BE49-F238E27FC236}">
                <a16:creationId xmlns:a16="http://schemas.microsoft.com/office/drawing/2014/main" id="{A81CAA09-87A9-42E6-B9DA-0C2176CC82D1}"/>
              </a:ext>
            </a:extLst>
          </p:cNvPr>
          <p:cNvSpPr txBox="1"/>
          <p:nvPr/>
        </p:nvSpPr>
        <p:spPr>
          <a:xfrm>
            <a:off x="3344372" y="696978"/>
            <a:ext cx="5758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參考資料與團隊分工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D1DD89A-B0D2-4742-A063-C2246BD50CDA}"/>
              </a:ext>
            </a:extLst>
          </p:cNvPr>
          <p:cNvSpPr txBox="1"/>
          <p:nvPr/>
        </p:nvSpPr>
        <p:spPr>
          <a:xfrm>
            <a:off x="751840" y="2548881"/>
            <a:ext cx="534416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linkClick r:id="rId4"/>
              </a:rPr>
              <a:t>https://health.udn.com/health/story/6631/3625279</a:t>
            </a:r>
            <a:endParaRPr lang="en-US" altLang="zh-TW" sz="1600" dirty="0"/>
          </a:p>
          <a:p>
            <a:endParaRPr lang="en-US" altLang="zh-TW" sz="1600" dirty="0">
              <a:hlinkClick r:id="rId5"/>
            </a:endParaRPr>
          </a:p>
          <a:p>
            <a:r>
              <a:rPr lang="zh-TW" altLang="en-US" sz="1600" dirty="0">
                <a:hlinkClick r:id="rId5"/>
              </a:rPr>
              <a:t>移工看護變廠工 受照護者怎麼辦？ </a:t>
            </a:r>
            <a:r>
              <a:rPr lang="en-US" altLang="zh-TW" sz="1600" dirty="0">
                <a:hlinkClick r:id="rId5"/>
              </a:rPr>
              <a:t>| </a:t>
            </a:r>
            <a:r>
              <a:rPr lang="zh-TW" altLang="en-US" sz="1600" dirty="0">
                <a:hlinkClick r:id="rId5"/>
              </a:rPr>
              <a:t>民意論壇 </a:t>
            </a:r>
            <a:r>
              <a:rPr lang="en-US" altLang="zh-TW" sz="1600" dirty="0">
                <a:hlinkClick r:id="rId5"/>
              </a:rPr>
              <a:t>| </a:t>
            </a:r>
            <a:r>
              <a:rPr lang="zh-TW" altLang="en-US" sz="1600" dirty="0">
                <a:hlinkClick r:id="rId5"/>
              </a:rPr>
              <a:t>評論 </a:t>
            </a:r>
            <a:r>
              <a:rPr lang="en-US" altLang="zh-TW" sz="1600" dirty="0">
                <a:hlinkClick r:id="rId5"/>
              </a:rPr>
              <a:t>| </a:t>
            </a:r>
            <a:r>
              <a:rPr lang="zh-TW" altLang="en-US" sz="1600" dirty="0">
                <a:hlinkClick r:id="rId5"/>
              </a:rPr>
              <a:t>聯合新聞網 </a:t>
            </a:r>
            <a:r>
              <a:rPr lang="en-US" altLang="zh-TW" sz="1600" dirty="0">
                <a:hlinkClick r:id="rId5"/>
              </a:rPr>
              <a:t>(udn.com)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zh-TW" altLang="en-US" sz="1600" dirty="0"/>
              <a:t>劉正 齊力“臺灣高齡者的居住狀況與機構照顧的需求趨勢”</a:t>
            </a:r>
            <a:endParaRPr lang="en-US" altLang="zh-TW" sz="1600" dirty="0"/>
          </a:p>
          <a:p>
            <a:endParaRPr lang="en-US" altLang="zh-TW" sz="1600" dirty="0">
              <a:hlinkClick r:id="rId6"/>
            </a:endParaRPr>
          </a:p>
          <a:p>
            <a:r>
              <a:rPr lang="zh-TW" altLang="en-US" sz="1600" dirty="0">
                <a:hlinkClick r:id="rId6"/>
              </a:rPr>
              <a:t>疫情改變老年安養方式 居家照護成選項 </a:t>
            </a:r>
            <a:r>
              <a:rPr lang="en-US" altLang="zh-TW" sz="1600" dirty="0">
                <a:hlinkClick r:id="rId6"/>
              </a:rPr>
              <a:t>| </a:t>
            </a:r>
            <a:r>
              <a:rPr lang="zh-TW" altLang="en-US" sz="1600" dirty="0">
                <a:hlinkClick r:id="rId6"/>
              </a:rPr>
              <a:t>全球疫情大流行 </a:t>
            </a:r>
            <a:r>
              <a:rPr lang="en-US" altLang="zh-TW" sz="1600" dirty="0">
                <a:hlinkClick r:id="rId6"/>
              </a:rPr>
              <a:t>| </a:t>
            </a:r>
            <a:r>
              <a:rPr lang="zh-TW" altLang="en-US" sz="1600" dirty="0">
                <a:hlinkClick r:id="rId6"/>
              </a:rPr>
              <a:t>要聞 </a:t>
            </a:r>
            <a:r>
              <a:rPr lang="en-US" altLang="zh-TW" sz="1600" dirty="0">
                <a:hlinkClick r:id="rId6"/>
              </a:rPr>
              <a:t>| </a:t>
            </a:r>
            <a:r>
              <a:rPr lang="zh-TW" altLang="en-US" sz="1600" dirty="0">
                <a:hlinkClick r:id="rId6"/>
              </a:rPr>
              <a:t>聯合新聞網 </a:t>
            </a:r>
            <a:r>
              <a:rPr lang="en-US" altLang="zh-TW" sz="1600" dirty="0">
                <a:hlinkClick r:id="rId6"/>
              </a:rPr>
              <a:t>(udn.com)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>
                <a:hlinkClick r:id="rId7"/>
              </a:rPr>
              <a:t>https://www.youtube.com/watch?v=ZllLL5egnPw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https://www.youtube.com/watch?v=PmPWapc4qic</a:t>
            </a:r>
            <a:endParaRPr lang="zh-TW" altLang="en-US" sz="1600" dirty="0"/>
          </a:p>
        </p:txBody>
      </p:sp>
      <p:sp>
        <p:nvSpPr>
          <p:cNvPr id="18" name="文本框 42">
            <a:extLst>
              <a:ext uri="{FF2B5EF4-FFF2-40B4-BE49-F238E27FC236}">
                <a16:creationId xmlns:a16="http://schemas.microsoft.com/office/drawing/2014/main" id="{07F56471-78FB-4726-A4C9-ECB6D85A2F71}"/>
              </a:ext>
            </a:extLst>
          </p:cNvPr>
          <p:cNvSpPr txBox="1"/>
          <p:nvPr/>
        </p:nvSpPr>
        <p:spPr>
          <a:xfrm>
            <a:off x="-1230843" y="1964103"/>
            <a:ext cx="575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參考資料</a:t>
            </a:r>
            <a:endParaRPr lang="en-US" altLang="zh-CN" sz="32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9" name="文本框 42">
            <a:extLst>
              <a:ext uri="{FF2B5EF4-FFF2-40B4-BE49-F238E27FC236}">
                <a16:creationId xmlns:a16="http://schemas.microsoft.com/office/drawing/2014/main" id="{FA0D2D16-0C2C-44D3-8D8F-A736945AF277}"/>
              </a:ext>
            </a:extLst>
          </p:cNvPr>
          <p:cNvSpPr txBox="1"/>
          <p:nvPr/>
        </p:nvSpPr>
        <p:spPr>
          <a:xfrm>
            <a:off x="5089493" y="1964102"/>
            <a:ext cx="575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團隊分工</a:t>
            </a:r>
            <a:endParaRPr lang="en-US" altLang="zh-CN" sz="32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1" name="文本框 42">
            <a:extLst>
              <a:ext uri="{FF2B5EF4-FFF2-40B4-BE49-F238E27FC236}">
                <a16:creationId xmlns:a16="http://schemas.microsoft.com/office/drawing/2014/main" id="{21C64866-1F5A-46A9-914C-7F13B38A07A7}"/>
              </a:ext>
            </a:extLst>
          </p:cNvPr>
          <p:cNvSpPr txBox="1"/>
          <p:nvPr/>
        </p:nvSpPr>
        <p:spPr>
          <a:xfrm>
            <a:off x="5089493" y="1964102"/>
            <a:ext cx="575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團隊分工</a:t>
            </a:r>
            <a:endParaRPr lang="en-US" altLang="zh-CN" sz="32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8" name="文本框 42">
            <a:extLst>
              <a:ext uri="{FF2B5EF4-FFF2-40B4-BE49-F238E27FC236}">
                <a16:creationId xmlns:a16="http://schemas.microsoft.com/office/drawing/2014/main" id="{6738E3D4-711F-4753-9AB3-9F0C5A3F0998}"/>
              </a:ext>
            </a:extLst>
          </p:cNvPr>
          <p:cNvSpPr txBox="1"/>
          <p:nvPr/>
        </p:nvSpPr>
        <p:spPr>
          <a:xfrm>
            <a:off x="7004320" y="2548877"/>
            <a:ext cx="7122827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u="sng" dirty="0">
                <a:latin typeface="印品黑体" panose="00000500000000000000" pitchFamily="2" charset="-122"/>
                <a:ea typeface="印品黑体" panose="00000500000000000000" pitchFamily="2" charset="-122"/>
              </a:rPr>
              <a:t>資料視覺化、簡報製作、資料收集 </a:t>
            </a:r>
            <a:endParaRPr lang="en-US" altLang="zh-TW" sz="2400" u="sng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張薰尹 李奕璇</a:t>
            </a:r>
            <a:endParaRPr lang="en-US" altLang="zh-TW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u="sng" dirty="0">
                <a:latin typeface="印品黑体" panose="00000500000000000000" pitchFamily="2" charset="-122"/>
                <a:ea typeface="印品黑体" panose="00000500000000000000" pitchFamily="2" charset="-122"/>
              </a:rPr>
              <a:t>主題發想、資料收集</a:t>
            </a:r>
            <a:endParaRPr lang="en-US" altLang="zh-TW" sz="2400" u="sng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 張緯麒</a:t>
            </a:r>
            <a:endParaRPr lang="en-US" altLang="zh-TW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u="sng" dirty="0">
                <a:latin typeface="印品黑体" panose="00000500000000000000" pitchFamily="2" charset="-122"/>
                <a:ea typeface="印品黑体" panose="00000500000000000000" pitchFamily="2" charset="-122"/>
              </a:rPr>
              <a:t>口頭報告</a:t>
            </a:r>
            <a:endParaRPr lang="en-US" altLang="zh-TW" sz="2400" u="sng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 </a:t>
            </a:r>
            <a:r>
              <a:rPr lang="en-US" altLang="zh-TW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葉瑜瑄</a:t>
            </a:r>
            <a:endParaRPr lang="en-US" altLang="zh-CN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23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E320BCD-63B3-4EF0-97E4-2FC27E2C3089}"/>
              </a:ext>
            </a:extLst>
          </p:cNvPr>
          <p:cNvGrpSpPr/>
          <p:nvPr/>
        </p:nvGrpSpPr>
        <p:grpSpPr>
          <a:xfrm>
            <a:off x="4888088" y="1941689"/>
            <a:ext cx="7545022" cy="3872089"/>
            <a:chOff x="4888088" y="1941689"/>
            <a:chExt cx="7545022" cy="387208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EF4263D-88AF-41AF-A657-CC98E4D67DF2}"/>
                </a:ext>
              </a:extLst>
            </p:cNvPr>
            <p:cNvGrpSpPr/>
            <p:nvPr/>
          </p:nvGrpSpPr>
          <p:grpSpPr>
            <a:xfrm>
              <a:off x="4888088" y="2350722"/>
              <a:ext cx="7545022" cy="2125779"/>
              <a:chOff x="4888088" y="2328586"/>
              <a:chExt cx="7545022" cy="2125779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64FF8D-F840-4F6C-A2A9-CA5735C41E7B}"/>
                  </a:ext>
                </a:extLst>
              </p:cNvPr>
              <p:cNvSpPr txBox="1"/>
              <p:nvPr/>
            </p:nvSpPr>
            <p:spPr>
              <a:xfrm>
                <a:off x="5418666" y="2328586"/>
                <a:ext cx="2551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i="1" spc="300" dirty="0">
                    <a:solidFill>
                      <a:srgbClr val="4B7085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2021/6/9</a:t>
                </a:r>
                <a:endParaRPr lang="zh-CN" altLang="en-US" sz="3600" i="1" spc="300" dirty="0">
                  <a:solidFill>
                    <a:srgbClr val="4B7085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5F3623-4572-4BB6-B0D2-120B0E482FE8}"/>
                  </a:ext>
                </a:extLst>
              </p:cNvPr>
              <p:cNvSpPr/>
              <p:nvPr/>
            </p:nvSpPr>
            <p:spPr>
              <a:xfrm>
                <a:off x="4888089" y="2889956"/>
                <a:ext cx="7303911" cy="1240598"/>
              </a:xfrm>
              <a:custGeom>
                <a:avLst/>
                <a:gdLst>
                  <a:gd name="connsiteX0" fmla="*/ 0 w 6716889"/>
                  <a:gd name="connsiteY0" fmla="*/ 0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0 w 6716889"/>
                  <a:gd name="connsiteY4" fmla="*/ 0 h 1557866"/>
                  <a:gd name="connsiteX0" fmla="*/ 790222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90222 w 6716889"/>
                  <a:gd name="connsiteY4" fmla="*/ 11288 h 1557866"/>
                  <a:gd name="connsiteX0" fmla="*/ 925689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925689 w 6716889"/>
                  <a:gd name="connsiteY4" fmla="*/ 11288 h 1557866"/>
                  <a:gd name="connsiteX0" fmla="*/ 790222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90222 w 6716889"/>
                  <a:gd name="connsiteY4" fmla="*/ 11288 h 1557866"/>
                  <a:gd name="connsiteX0" fmla="*/ 711200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11200 w 6716889"/>
                  <a:gd name="connsiteY4" fmla="*/ 22577 h 1557866"/>
                  <a:gd name="connsiteX0" fmla="*/ 575734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575734 w 6716889"/>
                  <a:gd name="connsiteY4" fmla="*/ 22577 h 1557866"/>
                  <a:gd name="connsiteX0" fmla="*/ 541867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541867 w 6716889"/>
                  <a:gd name="connsiteY4" fmla="*/ 22577 h 155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6889" h="1557866">
                    <a:moveTo>
                      <a:pt x="541867" y="22577"/>
                    </a:moveTo>
                    <a:lnTo>
                      <a:pt x="6716889" y="0"/>
                    </a:lnTo>
                    <a:lnTo>
                      <a:pt x="6716889" y="1557866"/>
                    </a:lnTo>
                    <a:lnTo>
                      <a:pt x="0" y="1557866"/>
                    </a:lnTo>
                    <a:lnTo>
                      <a:pt x="541867" y="22577"/>
                    </a:lnTo>
                    <a:close/>
                  </a:path>
                </a:pathLst>
              </a:cu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07A7D9E-75AD-4D75-8E8A-F9CC8C99A15E}"/>
                  </a:ext>
                </a:extLst>
              </p:cNvPr>
              <p:cNvSpPr txBox="1"/>
              <p:nvPr/>
            </p:nvSpPr>
            <p:spPr>
              <a:xfrm>
                <a:off x="5418666" y="3059879"/>
                <a:ext cx="61298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400" b="1" dirty="0">
                    <a:solidFill>
                      <a:srgbClr val="EEF2F4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謝謝觀賞</a:t>
                </a:r>
                <a:endParaRPr lang="zh-CN" altLang="en-US" sz="5400" b="1" dirty="0">
                  <a:solidFill>
                    <a:srgbClr val="EEF2F4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08D75EB-F936-4B57-9BE3-75586A727914}"/>
                  </a:ext>
                </a:extLst>
              </p:cNvPr>
              <p:cNvSpPr txBox="1"/>
              <p:nvPr/>
            </p:nvSpPr>
            <p:spPr>
              <a:xfrm>
                <a:off x="4888088" y="4115811"/>
                <a:ext cx="75450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i="1" spc="16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THANKS FOR WATCHING</a:t>
                </a:r>
                <a:endParaRPr lang="zh-CN" altLang="en-US" sz="1600" b="1" i="1" spc="16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sp useBgFill="1">
          <p:nvSpPr>
            <p:cNvPr id="2" name="矩形 1">
              <a:extLst>
                <a:ext uri="{FF2B5EF4-FFF2-40B4-BE49-F238E27FC236}">
                  <a16:creationId xmlns:a16="http://schemas.microsoft.com/office/drawing/2014/main" id="{5F971482-A1CD-4FCA-94C0-1357FCBB1F98}"/>
                </a:ext>
              </a:extLst>
            </p:cNvPr>
            <p:cNvSpPr/>
            <p:nvPr/>
          </p:nvSpPr>
          <p:spPr>
            <a:xfrm>
              <a:off x="11413067" y="1941689"/>
              <a:ext cx="327378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44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9251983-7D00-4E0F-8ADC-98F954450DE5}"/>
              </a:ext>
            </a:extLst>
          </p:cNvPr>
          <p:cNvGrpSpPr/>
          <p:nvPr/>
        </p:nvGrpSpPr>
        <p:grpSpPr>
          <a:xfrm>
            <a:off x="-242711" y="780682"/>
            <a:ext cx="3414889" cy="3872089"/>
            <a:chOff x="-242711" y="780682"/>
            <a:chExt cx="3414889" cy="3872089"/>
          </a:xfrm>
        </p:grpSpPr>
        <p:sp>
          <p:nvSpPr>
            <p:cNvPr id="8" name="矩形 13">
              <a:extLst>
                <a:ext uri="{FF2B5EF4-FFF2-40B4-BE49-F238E27FC236}">
                  <a16:creationId xmlns:a16="http://schemas.microsoft.com/office/drawing/2014/main" id="{A39D7330-BE24-4738-87A9-2F93AD1955A7}"/>
                </a:ext>
              </a:extLst>
            </p:cNvPr>
            <p:cNvSpPr/>
            <p:nvPr/>
          </p:nvSpPr>
          <p:spPr>
            <a:xfrm flipH="1" flipV="1">
              <a:off x="-1" y="1502161"/>
              <a:ext cx="3172179" cy="1240598"/>
            </a:xfrm>
            <a:custGeom>
              <a:avLst/>
              <a:gdLst>
                <a:gd name="connsiteX0" fmla="*/ 0 w 6716889"/>
                <a:gd name="connsiteY0" fmla="*/ 0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0 w 6716889"/>
                <a:gd name="connsiteY4" fmla="*/ 0 h 1557866"/>
                <a:gd name="connsiteX0" fmla="*/ 790222 w 6716889"/>
                <a:gd name="connsiteY0" fmla="*/ 11288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790222 w 6716889"/>
                <a:gd name="connsiteY4" fmla="*/ 11288 h 1557866"/>
                <a:gd name="connsiteX0" fmla="*/ 925689 w 6716889"/>
                <a:gd name="connsiteY0" fmla="*/ 11288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925689 w 6716889"/>
                <a:gd name="connsiteY4" fmla="*/ 11288 h 1557866"/>
                <a:gd name="connsiteX0" fmla="*/ 790222 w 6716889"/>
                <a:gd name="connsiteY0" fmla="*/ 11288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790222 w 6716889"/>
                <a:gd name="connsiteY4" fmla="*/ 11288 h 1557866"/>
                <a:gd name="connsiteX0" fmla="*/ 711200 w 6716889"/>
                <a:gd name="connsiteY0" fmla="*/ 22577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711200 w 6716889"/>
                <a:gd name="connsiteY4" fmla="*/ 22577 h 1557866"/>
                <a:gd name="connsiteX0" fmla="*/ 575734 w 6716889"/>
                <a:gd name="connsiteY0" fmla="*/ 22577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575734 w 6716889"/>
                <a:gd name="connsiteY4" fmla="*/ 22577 h 1557866"/>
                <a:gd name="connsiteX0" fmla="*/ 541867 w 6716889"/>
                <a:gd name="connsiteY0" fmla="*/ 22577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541867 w 6716889"/>
                <a:gd name="connsiteY4" fmla="*/ 22577 h 1557866"/>
                <a:gd name="connsiteX0" fmla="*/ 841506 w 7016528"/>
                <a:gd name="connsiteY0" fmla="*/ 22577 h 1557866"/>
                <a:gd name="connsiteX1" fmla="*/ 7016528 w 7016528"/>
                <a:gd name="connsiteY1" fmla="*/ 0 h 1557866"/>
                <a:gd name="connsiteX2" fmla="*/ 7016528 w 7016528"/>
                <a:gd name="connsiteY2" fmla="*/ 1557866 h 1557866"/>
                <a:gd name="connsiteX3" fmla="*/ 0 w 7016528"/>
                <a:gd name="connsiteY3" fmla="*/ 1543690 h 1557866"/>
                <a:gd name="connsiteX4" fmla="*/ 841506 w 7016528"/>
                <a:gd name="connsiteY4" fmla="*/ 22577 h 15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528" h="1557866">
                  <a:moveTo>
                    <a:pt x="841506" y="22577"/>
                  </a:moveTo>
                  <a:lnTo>
                    <a:pt x="7016528" y="0"/>
                  </a:lnTo>
                  <a:lnTo>
                    <a:pt x="7016528" y="1557866"/>
                  </a:lnTo>
                  <a:lnTo>
                    <a:pt x="0" y="1543690"/>
                  </a:lnTo>
                  <a:lnTo>
                    <a:pt x="841506" y="22577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B43C0BC-36FD-46FE-BD83-7F7B8B60E286}"/>
                </a:ext>
              </a:extLst>
            </p:cNvPr>
            <p:cNvSpPr txBox="1"/>
            <p:nvPr/>
          </p:nvSpPr>
          <p:spPr>
            <a:xfrm>
              <a:off x="259644" y="1683373"/>
              <a:ext cx="24045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b="1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大綱</a:t>
              </a:r>
              <a:r>
                <a:rPr lang="zh-CN" altLang="en-US" sz="5400" b="1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  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CA460CC-87AF-4623-9636-594FB41EC993}"/>
                </a:ext>
              </a:extLst>
            </p:cNvPr>
            <p:cNvSpPr txBox="1"/>
            <p:nvPr/>
          </p:nvSpPr>
          <p:spPr>
            <a:xfrm>
              <a:off x="-242711" y="2728803"/>
              <a:ext cx="3211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i="1" spc="14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CONTENTS</a:t>
              </a:r>
              <a:endParaRPr lang="zh-CN" altLang="en-US" sz="1600" i="1" spc="1400" dirty="0">
                <a:solidFill>
                  <a:srgbClr val="4B7085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11" name="矩形 10">
              <a:extLst>
                <a:ext uri="{FF2B5EF4-FFF2-40B4-BE49-F238E27FC236}">
                  <a16:creationId xmlns:a16="http://schemas.microsoft.com/office/drawing/2014/main" id="{0303F621-57EE-426B-9E2D-3DB04ADE9AB2}"/>
                </a:ext>
              </a:extLst>
            </p:cNvPr>
            <p:cNvSpPr/>
            <p:nvPr/>
          </p:nvSpPr>
          <p:spPr>
            <a:xfrm>
              <a:off x="146757" y="780682"/>
              <a:ext cx="191910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8811648-3B2E-49DC-89D6-73529A547781}"/>
              </a:ext>
            </a:extLst>
          </p:cNvPr>
          <p:cNvCxnSpPr>
            <a:cxnSpLocks/>
          </p:cNvCxnSpPr>
          <p:nvPr/>
        </p:nvCxnSpPr>
        <p:spPr>
          <a:xfrm>
            <a:off x="-11289" y="3555997"/>
            <a:ext cx="6771318" cy="0"/>
          </a:xfrm>
          <a:prstGeom prst="line">
            <a:avLst/>
          </a:prstGeom>
          <a:ln w="25400">
            <a:solidFill>
              <a:srgbClr val="4B7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758B39-4256-4F0A-A32A-7CDDE90BAC0D}"/>
              </a:ext>
            </a:extLst>
          </p:cNvPr>
          <p:cNvGrpSpPr/>
          <p:nvPr/>
        </p:nvGrpSpPr>
        <p:grpSpPr>
          <a:xfrm>
            <a:off x="383823" y="3544708"/>
            <a:ext cx="1405467" cy="1232665"/>
            <a:chOff x="349956" y="3555997"/>
            <a:chExt cx="1405467" cy="1232665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764FE58-0D04-48D6-9E8D-367E1B79F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E825B55-F6F5-48C3-83BD-B63F8A20F2EA}"/>
                </a:ext>
              </a:extLst>
            </p:cNvPr>
            <p:cNvGrpSpPr/>
            <p:nvPr/>
          </p:nvGrpSpPr>
          <p:grpSpPr>
            <a:xfrm>
              <a:off x="349956" y="4084395"/>
              <a:ext cx="1405467" cy="704267"/>
              <a:chOff x="1461910" y="4266912"/>
              <a:chExt cx="1405467" cy="704267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F749255-0339-4C30-8A12-91A789561CC5}"/>
                  </a:ext>
                </a:extLst>
              </p:cNvPr>
              <p:cNvSpPr txBox="1"/>
              <p:nvPr/>
            </p:nvSpPr>
            <p:spPr>
              <a:xfrm>
                <a:off x="1461910" y="4266912"/>
                <a:ext cx="1405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專案目標</a:t>
                </a:r>
                <a:endParaRPr lang="zh-CN" alt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BAD63F5-3B4D-4057-B9A3-9449AD02E49E}"/>
                  </a:ext>
                </a:extLst>
              </p:cNvPr>
              <p:cNvSpPr txBox="1"/>
              <p:nvPr/>
            </p:nvSpPr>
            <p:spPr>
              <a:xfrm>
                <a:off x="1467553" y="4694180"/>
                <a:ext cx="138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ONE</a:t>
                </a:r>
                <a:endParaRPr lang="zh-CN" altLang="en-US" sz="1200" b="1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198D90A-DA74-46BD-901C-9FBB2A17F961}"/>
              </a:ext>
            </a:extLst>
          </p:cNvPr>
          <p:cNvGrpSpPr/>
          <p:nvPr/>
        </p:nvGrpSpPr>
        <p:grpSpPr>
          <a:xfrm>
            <a:off x="1772354" y="3544708"/>
            <a:ext cx="1413465" cy="1535552"/>
            <a:chOff x="341958" y="3555997"/>
            <a:chExt cx="1413465" cy="1535552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FE56418-78D2-4B5C-8DE4-DC79E8D09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879FB2B-F185-4BA8-8386-FFB09CFCEAAD}"/>
                </a:ext>
              </a:extLst>
            </p:cNvPr>
            <p:cNvGrpSpPr/>
            <p:nvPr/>
          </p:nvGrpSpPr>
          <p:grpSpPr>
            <a:xfrm>
              <a:off x="341958" y="4084395"/>
              <a:ext cx="1413465" cy="1007154"/>
              <a:chOff x="1453912" y="4266912"/>
              <a:chExt cx="1413465" cy="1007154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8ACE07F-C861-4A4E-8F68-8DE48ECB9F69}"/>
                  </a:ext>
                </a:extLst>
              </p:cNvPr>
              <p:cNvSpPr txBox="1"/>
              <p:nvPr/>
            </p:nvSpPr>
            <p:spPr>
              <a:xfrm>
                <a:off x="1461910" y="4266912"/>
                <a:ext cx="140546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高齡化</a:t>
                </a:r>
                <a:r>
                  <a:rPr lang="en-US" altLang="zh-TW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vs</a:t>
                </a:r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照顧機構</a:t>
                </a:r>
                <a:endParaRPr lang="zh-CN" alt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33508BF-9AF0-4DAA-AB4B-74B12649C692}"/>
                  </a:ext>
                </a:extLst>
              </p:cNvPr>
              <p:cNvSpPr txBox="1"/>
              <p:nvPr/>
            </p:nvSpPr>
            <p:spPr>
              <a:xfrm>
                <a:off x="1453912" y="4997067"/>
                <a:ext cx="138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TWO</a:t>
                </a:r>
                <a:endParaRPr lang="zh-CN" altLang="en-US" sz="1200" b="1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EFC6FF5-3E7A-4272-9C51-54B2E67AE368}"/>
              </a:ext>
            </a:extLst>
          </p:cNvPr>
          <p:cNvGrpSpPr/>
          <p:nvPr/>
        </p:nvGrpSpPr>
        <p:grpSpPr>
          <a:xfrm>
            <a:off x="3079849" y="3544708"/>
            <a:ext cx="1649119" cy="2005726"/>
            <a:chOff x="252924" y="3555997"/>
            <a:chExt cx="1649119" cy="2005726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6B38262-7AA4-4EC8-A29B-1C28A4EFC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5050DA9-5C2E-4AB8-8E36-E676AA616B5E}"/>
                </a:ext>
              </a:extLst>
            </p:cNvPr>
            <p:cNvGrpSpPr/>
            <p:nvPr/>
          </p:nvGrpSpPr>
          <p:grpSpPr>
            <a:xfrm>
              <a:off x="252924" y="4069806"/>
              <a:ext cx="1649119" cy="1491917"/>
              <a:chOff x="1364878" y="4252323"/>
              <a:chExt cx="1649119" cy="1491917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A8C0468-2C5E-4FDA-91DC-591D56603635}"/>
                  </a:ext>
                </a:extLst>
              </p:cNvPr>
              <p:cNvSpPr txBox="1"/>
              <p:nvPr/>
            </p:nvSpPr>
            <p:spPr>
              <a:xfrm>
                <a:off x="1364878" y="4252323"/>
                <a:ext cx="16491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疫情</a:t>
                </a:r>
                <a:r>
                  <a:rPr lang="en-US" altLang="zh-TW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vs</a:t>
                </a:r>
              </a:p>
              <a:p>
                <a:pPr algn="ctr"/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居家照顧</a:t>
                </a:r>
                <a:r>
                  <a:rPr lang="en-US" altLang="zh-TW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vs</a:t>
                </a:r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外籍移工</a:t>
                </a:r>
                <a:endParaRPr lang="zh-CN" alt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F7061C9-17C3-47B9-BB13-6A2BF5320E8E}"/>
                  </a:ext>
                </a:extLst>
              </p:cNvPr>
              <p:cNvSpPr txBox="1"/>
              <p:nvPr/>
            </p:nvSpPr>
            <p:spPr>
              <a:xfrm>
                <a:off x="1440271" y="5282575"/>
                <a:ext cx="13828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THREE</a:t>
                </a:r>
                <a:endParaRPr lang="zh-CN" altLang="en-US" sz="1200" b="1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DB4C71-CF0A-43C3-AFC4-A7A0353A6DAB}"/>
              </a:ext>
            </a:extLst>
          </p:cNvPr>
          <p:cNvGrpSpPr/>
          <p:nvPr/>
        </p:nvGrpSpPr>
        <p:grpSpPr>
          <a:xfrm>
            <a:off x="4573410" y="3544708"/>
            <a:ext cx="1405467" cy="1727127"/>
            <a:chOff x="349956" y="3555997"/>
            <a:chExt cx="1405467" cy="17271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D92D4FA-32E1-4356-8F38-6D3A559F1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2232EB42-5C19-4B7D-8062-96BF5E1A2F51}"/>
                </a:ext>
              </a:extLst>
            </p:cNvPr>
            <p:cNvGrpSpPr/>
            <p:nvPr/>
          </p:nvGrpSpPr>
          <p:grpSpPr>
            <a:xfrm>
              <a:off x="349956" y="4084395"/>
              <a:ext cx="1405467" cy="1198729"/>
              <a:chOff x="1461910" y="4266912"/>
              <a:chExt cx="1405467" cy="1198729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617146E-4238-4FF3-8F83-4285E9A6D868}"/>
                  </a:ext>
                </a:extLst>
              </p:cNvPr>
              <p:cNvSpPr txBox="1"/>
              <p:nvPr/>
            </p:nvSpPr>
            <p:spPr>
              <a:xfrm>
                <a:off x="1461910" y="4266912"/>
                <a:ext cx="140546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外籍移工面臨問題</a:t>
                </a:r>
                <a:endParaRPr lang="zh-CN" alt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D62A438-89BB-4D25-AE14-BBB865AB2CD9}"/>
                  </a:ext>
                </a:extLst>
              </p:cNvPr>
              <p:cNvSpPr txBox="1"/>
              <p:nvPr/>
            </p:nvSpPr>
            <p:spPr>
              <a:xfrm>
                <a:off x="1461910" y="5003976"/>
                <a:ext cx="13828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FOUR</a:t>
                </a:r>
                <a:endParaRPr lang="zh-CN" altLang="en-US" sz="1200" b="1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cxnSp>
        <p:nvCxnSpPr>
          <p:cNvPr id="38" name="直接连接符 33">
            <a:extLst>
              <a:ext uri="{FF2B5EF4-FFF2-40B4-BE49-F238E27FC236}">
                <a16:creationId xmlns:a16="http://schemas.microsoft.com/office/drawing/2014/main" id="{923ABB04-3D05-4B7A-B7CB-7AEABF2E194A}"/>
              </a:ext>
            </a:extLst>
          </p:cNvPr>
          <p:cNvCxnSpPr>
            <a:cxnSpLocks/>
          </p:cNvCxnSpPr>
          <p:nvPr/>
        </p:nvCxnSpPr>
        <p:spPr>
          <a:xfrm flipH="1">
            <a:off x="6607628" y="3555997"/>
            <a:ext cx="152401" cy="499220"/>
          </a:xfrm>
          <a:prstGeom prst="line">
            <a:avLst/>
          </a:prstGeom>
          <a:ln w="25400">
            <a:solidFill>
              <a:srgbClr val="4B7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5">
            <a:extLst>
              <a:ext uri="{FF2B5EF4-FFF2-40B4-BE49-F238E27FC236}">
                <a16:creationId xmlns:a16="http://schemas.microsoft.com/office/drawing/2014/main" id="{1A686AD5-68B6-40C1-93A9-004344EEBDC7}"/>
              </a:ext>
            </a:extLst>
          </p:cNvPr>
          <p:cNvSpPr txBox="1"/>
          <p:nvPr/>
        </p:nvSpPr>
        <p:spPr>
          <a:xfrm>
            <a:off x="5817538" y="4063569"/>
            <a:ext cx="140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結論</a:t>
            </a:r>
            <a:endParaRPr lang="zh-CN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27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3">
            <a:extLst>
              <a:ext uri="{FF2B5EF4-FFF2-40B4-BE49-F238E27FC236}">
                <a16:creationId xmlns:a16="http://schemas.microsoft.com/office/drawing/2014/main" id="{79BC4874-A6DF-437D-B982-5FE4BDA75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01"/>
          <a:stretch/>
        </p:blipFill>
        <p:spPr>
          <a:xfrm rot="16200000">
            <a:off x="2667000" y="-2667002"/>
            <a:ext cx="6858001" cy="1219200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F6D27A6-3479-4B51-A5BD-B21554FC2548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3E130E-632E-41B6-9E6A-3E29CF751882}"/>
              </a:ext>
            </a:extLst>
          </p:cNvPr>
          <p:cNvGrpSpPr/>
          <p:nvPr/>
        </p:nvGrpSpPr>
        <p:grpSpPr>
          <a:xfrm>
            <a:off x="1532438" y="1699707"/>
            <a:ext cx="9127123" cy="1331347"/>
            <a:chOff x="6942141" y="2544386"/>
            <a:chExt cx="8818922" cy="1067888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144126D-6E68-4F79-ACD7-D45B825BC15A}"/>
                </a:ext>
              </a:extLst>
            </p:cNvPr>
            <p:cNvSpPr txBox="1"/>
            <p:nvPr/>
          </p:nvSpPr>
          <p:spPr>
            <a:xfrm>
              <a:off x="9562312" y="2544386"/>
              <a:ext cx="3578578" cy="617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專案目標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43B0C9D-550A-4563-B470-8D492B4C9A89}"/>
                </a:ext>
              </a:extLst>
            </p:cNvPr>
            <p:cNvSpPr txBox="1"/>
            <p:nvPr/>
          </p:nvSpPr>
          <p:spPr>
            <a:xfrm>
              <a:off x="6942141" y="3183502"/>
              <a:ext cx="8818922" cy="4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TW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高齡社會來襲，外籍看護工是否能成為補充居家照顧服務不足的現況</a:t>
              </a:r>
              <a:r>
                <a:rPr lang="en-US" altLang="zh-TW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?</a:t>
              </a:r>
              <a:endPara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1E0482E-CD97-4FAB-9753-21A1B55FEED1}"/>
                </a:ext>
              </a:extLst>
            </p:cNvPr>
            <p:cNvCxnSpPr>
              <a:cxnSpLocks/>
            </p:cNvCxnSpPr>
            <p:nvPr/>
          </p:nvCxnSpPr>
          <p:spPr>
            <a:xfrm>
              <a:off x="8726671" y="3161563"/>
              <a:ext cx="5249859" cy="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CDB686B-7F17-4183-958F-6366DE1618FC}"/>
              </a:ext>
            </a:extLst>
          </p:cNvPr>
          <p:cNvGrpSpPr/>
          <p:nvPr/>
        </p:nvGrpSpPr>
        <p:grpSpPr>
          <a:xfrm>
            <a:off x="931299" y="3414459"/>
            <a:ext cx="10063772" cy="2204456"/>
            <a:chOff x="374620" y="2396464"/>
            <a:chExt cx="11008652" cy="2116758"/>
          </a:xfrm>
        </p:grpSpPr>
        <p:grpSp>
          <p:nvGrpSpPr>
            <p:cNvPr id="35" name="组合 1">
              <a:extLst>
                <a:ext uri="{FF2B5EF4-FFF2-40B4-BE49-F238E27FC236}">
                  <a16:creationId xmlns:a16="http://schemas.microsoft.com/office/drawing/2014/main" id="{D9B0AF23-C949-44BB-8E7E-C50099D33C49}"/>
                </a:ext>
              </a:extLst>
            </p:cNvPr>
            <p:cNvGrpSpPr/>
            <p:nvPr/>
          </p:nvGrpSpPr>
          <p:grpSpPr>
            <a:xfrm>
              <a:off x="374620" y="2396465"/>
              <a:ext cx="5504326" cy="2116757"/>
              <a:chOff x="-326929" y="2541426"/>
              <a:chExt cx="3607133" cy="1775148"/>
            </a:xfrm>
          </p:grpSpPr>
          <p:sp>
            <p:nvSpPr>
              <p:cNvPr id="48" name="任意多边形: 形状 25">
                <a:extLst>
                  <a:ext uri="{FF2B5EF4-FFF2-40B4-BE49-F238E27FC236}">
                    <a16:creationId xmlns:a16="http://schemas.microsoft.com/office/drawing/2014/main" id="{DCAEC1A4-A92F-4559-9E18-3083FD32CE01}"/>
                  </a:ext>
                </a:extLst>
              </p:cNvPr>
              <p:cNvSpPr/>
              <p:nvPr/>
            </p:nvSpPr>
            <p:spPr>
              <a:xfrm>
                <a:off x="-145320" y="2541426"/>
                <a:ext cx="3243919" cy="1775148"/>
              </a:xfrm>
              <a:custGeom>
                <a:avLst/>
                <a:gdLst>
                  <a:gd name="connsiteX0" fmla="*/ 0 w 1997041"/>
                  <a:gd name="connsiteY0" fmla="*/ 295864 h 1775148"/>
                  <a:gd name="connsiteX1" fmla="*/ 295864 w 1997041"/>
                  <a:gd name="connsiteY1" fmla="*/ 0 h 1775148"/>
                  <a:gd name="connsiteX2" fmla="*/ 1701177 w 1997041"/>
                  <a:gd name="connsiteY2" fmla="*/ 0 h 1775148"/>
                  <a:gd name="connsiteX3" fmla="*/ 1997041 w 1997041"/>
                  <a:gd name="connsiteY3" fmla="*/ 295864 h 1775148"/>
                  <a:gd name="connsiteX4" fmla="*/ 1997041 w 1997041"/>
                  <a:gd name="connsiteY4" fmla="*/ 1479284 h 1775148"/>
                  <a:gd name="connsiteX5" fmla="*/ 1701177 w 1997041"/>
                  <a:gd name="connsiteY5" fmla="*/ 1775148 h 1775148"/>
                  <a:gd name="connsiteX6" fmla="*/ 295864 w 1997041"/>
                  <a:gd name="connsiteY6" fmla="*/ 1775148 h 1775148"/>
                  <a:gd name="connsiteX7" fmla="*/ 0 w 1997041"/>
                  <a:gd name="connsiteY7" fmla="*/ 1479284 h 1775148"/>
                  <a:gd name="connsiteX8" fmla="*/ 0 w 1997041"/>
                  <a:gd name="connsiteY8" fmla="*/ 295864 h 177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7041" h="1775148">
                    <a:moveTo>
                      <a:pt x="0" y="295864"/>
                    </a:moveTo>
                    <a:cubicBezTo>
                      <a:pt x="0" y="132463"/>
                      <a:pt x="132463" y="0"/>
                      <a:pt x="295864" y="0"/>
                    </a:cubicBezTo>
                    <a:lnTo>
                      <a:pt x="1701177" y="0"/>
                    </a:lnTo>
                    <a:cubicBezTo>
                      <a:pt x="1864578" y="0"/>
                      <a:pt x="1997041" y="132463"/>
                      <a:pt x="1997041" y="295864"/>
                    </a:cubicBezTo>
                    <a:lnTo>
                      <a:pt x="1997041" y="1479284"/>
                    </a:lnTo>
                    <a:cubicBezTo>
                      <a:pt x="1997041" y="1642685"/>
                      <a:pt x="1864578" y="1775148"/>
                      <a:pt x="1701177" y="1775148"/>
                    </a:cubicBezTo>
                    <a:lnTo>
                      <a:pt x="295864" y="1775148"/>
                    </a:lnTo>
                    <a:cubicBezTo>
                      <a:pt x="132463" y="1775148"/>
                      <a:pt x="0" y="1642685"/>
                      <a:pt x="0" y="1479284"/>
                    </a:cubicBezTo>
                    <a:lnTo>
                      <a:pt x="0" y="295864"/>
                    </a:lnTo>
                    <a:close/>
                  </a:path>
                </a:pathLst>
              </a:cu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3346" tIns="273346" rIns="273346" bIns="273346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900" kern="12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grpSp>
            <p:nvGrpSpPr>
              <p:cNvPr id="49" name="组合 33">
                <a:extLst>
                  <a:ext uri="{FF2B5EF4-FFF2-40B4-BE49-F238E27FC236}">
                    <a16:creationId xmlns:a16="http://schemas.microsoft.com/office/drawing/2014/main" id="{8FA28767-F23E-4EA1-98EA-08D1E66EBAB0}"/>
                  </a:ext>
                </a:extLst>
              </p:cNvPr>
              <p:cNvGrpSpPr/>
              <p:nvPr/>
            </p:nvGrpSpPr>
            <p:grpSpPr>
              <a:xfrm>
                <a:off x="-326929" y="2773306"/>
                <a:ext cx="3607133" cy="1340774"/>
                <a:chOff x="-326929" y="2773306"/>
                <a:chExt cx="3607133" cy="1340774"/>
              </a:xfrm>
            </p:grpSpPr>
            <p:sp>
              <p:nvSpPr>
                <p:cNvPr id="50" name="文本框 43">
                  <a:extLst>
                    <a:ext uri="{FF2B5EF4-FFF2-40B4-BE49-F238E27FC236}">
                      <a16:creationId xmlns:a16="http://schemas.microsoft.com/office/drawing/2014/main" id="{57DF8059-3FD3-4292-8088-4E2D00915404}"/>
                    </a:ext>
                  </a:extLst>
                </p:cNvPr>
                <p:cNvSpPr txBox="1"/>
                <p:nvPr/>
              </p:nvSpPr>
              <p:spPr>
                <a:xfrm>
                  <a:off x="-326929" y="2773306"/>
                  <a:ext cx="360713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3200" spc="300" dirty="0">
                      <a:solidFill>
                        <a:srgbClr val="EEF2F4"/>
                      </a:solidFill>
                      <a:latin typeface="印品黑体" panose="00000500000000000000" pitchFamily="2" charset="-122"/>
                      <a:ea typeface="印品黑体" panose="00000500000000000000" pitchFamily="2" charset="-122"/>
                    </a:rPr>
                    <a:t>台灣高齡化社會</a:t>
                  </a:r>
                  <a:endParaRPr lang="zh-CN" altLang="en-US" sz="3200" spc="300" dirty="0">
                    <a:solidFill>
                      <a:srgbClr val="EEF2F4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endParaRPr>
                </a:p>
              </p:txBody>
            </p:sp>
            <p:sp>
              <p:nvSpPr>
                <p:cNvPr id="51" name="文本框 44">
                  <a:extLst>
                    <a:ext uri="{FF2B5EF4-FFF2-40B4-BE49-F238E27FC236}">
                      <a16:creationId xmlns:a16="http://schemas.microsoft.com/office/drawing/2014/main" id="{E5344E21-6FE8-4504-BF6C-D7BA060B1A3D}"/>
                    </a:ext>
                  </a:extLst>
                </p:cNvPr>
                <p:cNvSpPr txBox="1"/>
                <p:nvPr/>
              </p:nvSpPr>
              <p:spPr>
                <a:xfrm>
                  <a:off x="61029" y="3332328"/>
                  <a:ext cx="2831218" cy="7817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zh-TW" altLang="en-US" sz="2000" dirty="0">
                      <a:solidFill>
                        <a:srgbClr val="E6EEF3"/>
                      </a:solidFill>
                      <a:latin typeface="印品黑体" panose="00000500000000000000" pitchFamily="2" charset="-122"/>
                      <a:ea typeface="印品黑体" panose="00000500000000000000" pitchFamily="2" charset="-122"/>
                    </a:rPr>
                    <a:t>老人長期照護機構與社區關懷據點的需求與日俱增</a:t>
                  </a:r>
                </a:p>
              </p:txBody>
            </p:sp>
          </p:grpSp>
        </p:grpSp>
        <p:grpSp>
          <p:nvGrpSpPr>
            <p:cNvPr id="36" name="组合 1">
              <a:extLst>
                <a:ext uri="{FF2B5EF4-FFF2-40B4-BE49-F238E27FC236}">
                  <a16:creationId xmlns:a16="http://schemas.microsoft.com/office/drawing/2014/main" id="{2587C51A-0A48-48B4-8251-6641F006FF7A}"/>
                </a:ext>
              </a:extLst>
            </p:cNvPr>
            <p:cNvGrpSpPr/>
            <p:nvPr/>
          </p:nvGrpSpPr>
          <p:grpSpPr>
            <a:xfrm>
              <a:off x="5878946" y="2396464"/>
              <a:ext cx="5504326" cy="2116757"/>
              <a:chOff x="-326929" y="2541426"/>
              <a:chExt cx="3607133" cy="1775148"/>
            </a:xfrm>
          </p:grpSpPr>
          <p:sp>
            <p:nvSpPr>
              <p:cNvPr id="44" name="任意多边形: 形状 25">
                <a:extLst>
                  <a:ext uri="{FF2B5EF4-FFF2-40B4-BE49-F238E27FC236}">
                    <a16:creationId xmlns:a16="http://schemas.microsoft.com/office/drawing/2014/main" id="{2F24B440-00F2-4B82-829F-E2C7E774CC9C}"/>
                  </a:ext>
                </a:extLst>
              </p:cNvPr>
              <p:cNvSpPr/>
              <p:nvPr/>
            </p:nvSpPr>
            <p:spPr>
              <a:xfrm>
                <a:off x="-145320" y="2541426"/>
                <a:ext cx="3243919" cy="1775148"/>
              </a:xfrm>
              <a:custGeom>
                <a:avLst/>
                <a:gdLst>
                  <a:gd name="connsiteX0" fmla="*/ 0 w 1997041"/>
                  <a:gd name="connsiteY0" fmla="*/ 295864 h 1775148"/>
                  <a:gd name="connsiteX1" fmla="*/ 295864 w 1997041"/>
                  <a:gd name="connsiteY1" fmla="*/ 0 h 1775148"/>
                  <a:gd name="connsiteX2" fmla="*/ 1701177 w 1997041"/>
                  <a:gd name="connsiteY2" fmla="*/ 0 h 1775148"/>
                  <a:gd name="connsiteX3" fmla="*/ 1997041 w 1997041"/>
                  <a:gd name="connsiteY3" fmla="*/ 295864 h 1775148"/>
                  <a:gd name="connsiteX4" fmla="*/ 1997041 w 1997041"/>
                  <a:gd name="connsiteY4" fmla="*/ 1479284 h 1775148"/>
                  <a:gd name="connsiteX5" fmla="*/ 1701177 w 1997041"/>
                  <a:gd name="connsiteY5" fmla="*/ 1775148 h 1775148"/>
                  <a:gd name="connsiteX6" fmla="*/ 295864 w 1997041"/>
                  <a:gd name="connsiteY6" fmla="*/ 1775148 h 1775148"/>
                  <a:gd name="connsiteX7" fmla="*/ 0 w 1997041"/>
                  <a:gd name="connsiteY7" fmla="*/ 1479284 h 1775148"/>
                  <a:gd name="connsiteX8" fmla="*/ 0 w 1997041"/>
                  <a:gd name="connsiteY8" fmla="*/ 295864 h 177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7041" h="1775148">
                    <a:moveTo>
                      <a:pt x="0" y="295864"/>
                    </a:moveTo>
                    <a:cubicBezTo>
                      <a:pt x="0" y="132463"/>
                      <a:pt x="132463" y="0"/>
                      <a:pt x="295864" y="0"/>
                    </a:cubicBezTo>
                    <a:lnTo>
                      <a:pt x="1701177" y="0"/>
                    </a:lnTo>
                    <a:cubicBezTo>
                      <a:pt x="1864578" y="0"/>
                      <a:pt x="1997041" y="132463"/>
                      <a:pt x="1997041" y="295864"/>
                    </a:cubicBezTo>
                    <a:lnTo>
                      <a:pt x="1997041" y="1479284"/>
                    </a:lnTo>
                    <a:cubicBezTo>
                      <a:pt x="1997041" y="1642685"/>
                      <a:pt x="1864578" y="1775148"/>
                      <a:pt x="1701177" y="1775148"/>
                    </a:cubicBezTo>
                    <a:lnTo>
                      <a:pt x="295864" y="1775148"/>
                    </a:lnTo>
                    <a:cubicBezTo>
                      <a:pt x="132463" y="1775148"/>
                      <a:pt x="0" y="1642685"/>
                      <a:pt x="0" y="1479284"/>
                    </a:cubicBezTo>
                    <a:lnTo>
                      <a:pt x="0" y="295864"/>
                    </a:lnTo>
                    <a:close/>
                  </a:path>
                </a:pathLst>
              </a:cu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3346" tIns="273346" rIns="273346" bIns="273346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900" kern="12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grpSp>
            <p:nvGrpSpPr>
              <p:cNvPr id="45" name="组合 33">
                <a:extLst>
                  <a:ext uri="{FF2B5EF4-FFF2-40B4-BE49-F238E27FC236}">
                    <a16:creationId xmlns:a16="http://schemas.microsoft.com/office/drawing/2014/main" id="{C9DE2B14-EFCB-498C-8D42-3198F6D419E2}"/>
                  </a:ext>
                </a:extLst>
              </p:cNvPr>
              <p:cNvGrpSpPr/>
              <p:nvPr/>
            </p:nvGrpSpPr>
            <p:grpSpPr>
              <a:xfrm>
                <a:off x="-326929" y="2873582"/>
                <a:ext cx="3607133" cy="907181"/>
                <a:chOff x="-326929" y="2873582"/>
                <a:chExt cx="3607133" cy="907181"/>
              </a:xfrm>
            </p:grpSpPr>
            <p:sp>
              <p:nvSpPr>
                <p:cNvPr id="46" name="文本框 43">
                  <a:extLst>
                    <a:ext uri="{FF2B5EF4-FFF2-40B4-BE49-F238E27FC236}">
                      <a16:creationId xmlns:a16="http://schemas.microsoft.com/office/drawing/2014/main" id="{747A0541-BB2E-44FF-871A-C26E9511F903}"/>
                    </a:ext>
                  </a:extLst>
                </p:cNvPr>
                <p:cNvSpPr txBox="1"/>
                <p:nvPr/>
              </p:nvSpPr>
              <p:spPr>
                <a:xfrm>
                  <a:off x="-326929" y="2873582"/>
                  <a:ext cx="3607133" cy="513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3200" spc="300" dirty="0">
                      <a:solidFill>
                        <a:srgbClr val="EEF2F4"/>
                      </a:solidFill>
                      <a:latin typeface="印品黑体" panose="00000500000000000000" pitchFamily="2" charset="-122"/>
                      <a:ea typeface="印品黑体" panose="00000500000000000000" pitchFamily="2" charset="-122"/>
                    </a:rPr>
                    <a:t>COVID-19</a:t>
                  </a:r>
                </a:p>
              </p:txBody>
            </p:sp>
            <p:sp>
              <p:nvSpPr>
                <p:cNvPr id="47" name="文本框 44">
                  <a:extLst>
                    <a:ext uri="{FF2B5EF4-FFF2-40B4-BE49-F238E27FC236}">
                      <a16:creationId xmlns:a16="http://schemas.microsoft.com/office/drawing/2014/main" id="{B5758220-510C-41D0-9499-434202850FE0}"/>
                    </a:ext>
                  </a:extLst>
                </p:cNvPr>
                <p:cNvSpPr txBox="1"/>
                <p:nvPr/>
              </p:nvSpPr>
              <p:spPr>
                <a:xfrm>
                  <a:off x="61029" y="3409394"/>
                  <a:ext cx="2831218" cy="371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zh-TW" altLang="en-US" sz="2000" dirty="0">
                      <a:solidFill>
                        <a:srgbClr val="E6EEF3"/>
                      </a:solidFill>
                      <a:latin typeface="印品黑体" panose="00000500000000000000" pitchFamily="2" charset="-122"/>
                      <a:ea typeface="印品黑体" panose="00000500000000000000" pitchFamily="2" charset="-122"/>
                    </a:rPr>
                    <a:t>居家照顧服務員供不應求</a:t>
                  </a:r>
                </a:p>
              </p:txBody>
            </p:sp>
          </p:grpSp>
        </p:grpSp>
        <p:sp>
          <p:nvSpPr>
            <p:cNvPr id="37" name="箭头: 右 24">
              <a:extLst>
                <a:ext uri="{FF2B5EF4-FFF2-40B4-BE49-F238E27FC236}">
                  <a16:creationId xmlns:a16="http://schemas.microsoft.com/office/drawing/2014/main" id="{562722C4-1E4D-4059-9DAE-F0DA71765B18}"/>
                </a:ext>
              </a:extLst>
            </p:cNvPr>
            <p:cNvSpPr/>
            <p:nvPr/>
          </p:nvSpPr>
          <p:spPr>
            <a:xfrm>
              <a:off x="5206672" y="2933791"/>
              <a:ext cx="1659432" cy="887228"/>
            </a:xfrm>
            <a:prstGeom prst="rightArrow">
              <a:avLst/>
            </a:prstGeom>
            <a:solidFill>
              <a:srgbClr val="C3C9CD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20" name="图片 28">
            <a:extLst>
              <a:ext uri="{FF2B5EF4-FFF2-40B4-BE49-F238E27FC236}">
                <a16:creationId xmlns:a16="http://schemas.microsoft.com/office/drawing/2014/main" id="{7C7D8E55-E48C-402E-AE6D-AE68FF34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509" y="0"/>
            <a:ext cx="142049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3E40234-70D4-47AD-8059-ACA37653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20491" cy="646232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6535418-1A85-4F0B-BFF7-617324BB3652}"/>
              </a:ext>
            </a:extLst>
          </p:cNvPr>
          <p:cNvSpPr/>
          <p:nvPr/>
        </p:nvSpPr>
        <p:spPr>
          <a:xfrm rot="5400000">
            <a:off x="2826377" y="1977920"/>
            <a:ext cx="1529892" cy="908663"/>
          </a:xfrm>
          <a:custGeom>
            <a:avLst/>
            <a:gdLst>
              <a:gd name="connsiteX0" fmla="*/ 0 w 2423711"/>
              <a:gd name="connsiteY0" fmla="*/ 0 h 1439537"/>
              <a:gd name="connsiteX1" fmla="*/ 2423711 w 2423711"/>
              <a:gd name="connsiteY1" fmla="*/ 0 h 1439537"/>
              <a:gd name="connsiteX2" fmla="*/ 2423711 w 2423711"/>
              <a:gd name="connsiteY2" fmla="*/ 1439537 h 1439537"/>
              <a:gd name="connsiteX3" fmla="*/ 0 w 2423711"/>
              <a:gd name="connsiteY3" fmla="*/ 1439537 h 1439537"/>
              <a:gd name="connsiteX4" fmla="*/ 0 w 2423711"/>
              <a:gd name="connsiteY4" fmla="*/ 0 h 143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711" h="1439537">
                <a:moveTo>
                  <a:pt x="0" y="0"/>
                </a:moveTo>
                <a:lnTo>
                  <a:pt x="2423711" y="0"/>
                </a:lnTo>
                <a:lnTo>
                  <a:pt x="2423711" y="1439537"/>
                </a:lnTo>
                <a:lnTo>
                  <a:pt x="0" y="143953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16916" rIns="0" bIns="232410" numCol="1" spcCol="1270" anchor="ctr" anchorCtr="0">
            <a:noAutofit/>
          </a:bodyPr>
          <a:lstStyle/>
          <a:p>
            <a:pPr marL="0" lvl="0" indent="0" algn="ctr" defTabSz="2711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100" kern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3E8F9EB8-6BC3-48C5-B1EE-4A9F0924F1ED}"/>
              </a:ext>
            </a:extLst>
          </p:cNvPr>
          <p:cNvSpPr/>
          <p:nvPr/>
        </p:nvSpPr>
        <p:spPr>
          <a:xfrm rot="5400000">
            <a:off x="2390589" y="3878696"/>
            <a:ext cx="1808055" cy="908663"/>
          </a:xfrm>
          <a:custGeom>
            <a:avLst/>
            <a:gdLst>
              <a:gd name="connsiteX0" fmla="*/ 0 w 2864386"/>
              <a:gd name="connsiteY0" fmla="*/ 0 h 1439537"/>
              <a:gd name="connsiteX1" fmla="*/ 2864386 w 2864386"/>
              <a:gd name="connsiteY1" fmla="*/ 0 h 1439537"/>
              <a:gd name="connsiteX2" fmla="*/ 2864386 w 2864386"/>
              <a:gd name="connsiteY2" fmla="*/ 1439537 h 1439537"/>
              <a:gd name="connsiteX3" fmla="*/ 0 w 2864386"/>
              <a:gd name="connsiteY3" fmla="*/ 1439537 h 1439537"/>
              <a:gd name="connsiteX4" fmla="*/ 0 w 2864386"/>
              <a:gd name="connsiteY4" fmla="*/ 0 h 143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4386" h="1439537">
                <a:moveTo>
                  <a:pt x="0" y="0"/>
                </a:moveTo>
                <a:lnTo>
                  <a:pt x="2864386" y="0"/>
                </a:lnTo>
                <a:lnTo>
                  <a:pt x="2864386" y="1439537"/>
                </a:lnTo>
                <a:lnTo>
                  <a:pt x="0" y="143953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16916" rIns="0" bIns="232410" numCol="1" spcCol="1270" anchor="ctr" anchorCtr="0">
            <a:noAutofit/>
          </a:bodyPr>
          <a:lstStyle/>
          <a:p>
            <a:pPr marL="0" lvl="0" indent="0" algn="ctr" defTabSz="2711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100" kern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 useBgFill="1">
        <p:nvSpPr>
          <p:cNvPr id="48" name="文本框 47">
            <a:extLst>
              <a:ext uri="{FF2B5EF4-FFF2-40B4-BE49-F238E27FC236}">
                <a16:creationId xmlns:a16="http://schemas.microsoft.com/office/drawing/2014/main" id="{53E377CB-A558-465B-B393-C652B2ED5840}"/>
              </a:ext>
            </a:extLst>
          </p:cNvPr>
          <p:cNvSpPr txBox="1"/>
          <p:nvPr/>
        </p:nvSpPr>
        <p:spPr>
          <a:xfrm>
            <a:off x="2303392" y="2111406"/>
            <a:ext cx="731615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印品黑体" panose="00000500000000000000" pitchFamily="2" charset="-122"/>
                <a:ea typeface="印品黑体" panose="00000500000000000000" pitchFamily="2" charset="-122"/>
              </a:rPr>
              <a:t>臺灣高齡人口數量的增加，推估老人照顧機構服務的需求，發現在數年內即將不敷所需</a:t>
            </a:r>
          </a:p>
          <a:p>
            <a:pPr algn="ctr"/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 useBgFill="1">
        <p:nvSpPr>
          <p:cNvPr id="49" name="文本框 48">
            <a:extLst>
              <a:ext uri="{FF2B5EF4-FFF2-40B4-BE49-F238E27FC236}">
                <a16:creationId xmlns:a16="http://schemas.microsoft.com/office/drawing/2014/main" id="{B7299BC8-9BDB-44D6-8CEC-77DCB37E41FD}"/>
              </a:ext>
            </a:extLst>
          </p:cNvPr>
          <p:cNvSpPr txBox="1"/>
          <p:nvPr/>
        </p:nvSpPr>
        <p:spPr>
          <a:xfrm>
            <a:off x="3897294" y="3308834"/>
            <a:ext cx="4397410" cy="260584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•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高齡人口數量持續增加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•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子女數量持續減少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•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入住照顧機構的主觀意願提高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•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家人關係的疏離化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7" name="文本框 42">
            <a:extLst>
              <a:ext uri="{FF2B5EF4-FFF2-40B4-BE49-F238E27FC236}">
                <a16:creationId xmlns:a16="http://schemas.microsoft.com/office/drawing/2014/main" id="{F548DB32-FB3E-436E-BF13-D62095E69D88}"/>
              </a:ext>
            </a:extLst>
          </p:cNvPr>
          <p:cNvSpPr txBox="1"/>
          <p:nvPr/>
        </p:nvSpPr>
        <p:spPr>
          <a:xfrm>
            <a:off x="3494562" y="1090780"/>
            <a:ext cx="5202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高齡化</a:t>
            </a:r>
            <a:r>
              <a:rPr lang="en-US" altLang="zh-TW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照顧機構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20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D22EFA6-4065-446A-98D5-B3B5A44FD07E}"/>
              </a:ext>
            </a:extLst>
          </p:cNvPr>
          <p:cNvSpPr txBox="1"/>
          <p:nvPr/>
        </p:nvSpPr>
        <p:spPr>
          <a:xfrm>
            <a:off x="377525" y="5595266"/>
            <a:ext cx="11193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印品黑体" panose="00000500000000000000" pitchFamily="2" charset="-122"/>
                <a:ea typeface="印品黑体" panose="00000500000000000000" pitchFamily="2" charset="-122"/>
              </a:rPr>
              <a:t>老年人口持續上升</a:t>
            </a:r>
            <a:r>
              <a:rPr lang="en-US" altLang="zh-TW" sz="2800" dirty="0">
                <a:latin typeface="印品黑体" panose="00000500000000000000" pitchFamily="2" charset="-122"/>
                <a:ea typeface="印品黑体" panose="00000500000000000000" pitchFamily="2" charset="-122"/>
              </a:rPr>
              <a:t>vs</a:t>
            </a:r>
            <a:r>
              <a:rPr lang="zh-TW" altLang="en-US" sz="2800" dirty="0">
                <a:latin typeface="印品黑体" panose="00000500000000000000" pitchFamily="2" charset="-122"/>
                <a:ea typeface="印品黑体" panose="00000500000000000000" pitchFamily="2" charset="-122"/>
              </a:rPr>
              <a:t>照護機構數量下降</a:t>
            </a:r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D06B0B-5EAF-46DE-90BB-336B2B801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0" y="1785542"/>
            <a:ext cx="5897210" cy="3544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1E4AD2C-C463-496D-A108-3435A769E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85542"/>
            <a:ext cx="5897210" cy="3544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3975F2F-12E6-4F3A-923C-DCB5EA6D5F88}"/>
              </a:ext>
            </a:extLst>
          </p:cNvPr>
          <p:cNvCxnSpPr>
            <a:cxnSpLocks/>
          </p:cNvCxnSpPr>
          <p:nvPr/>
        </p:nvCxnSpPr>
        <p:spPr>
          <a:xfrm flipV="1">
            <a:off x="1415745" y="3083562"/>
            <a:ext cx="3576669" cy="6332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66CC65F-A857-4D9D-9A84-97C1901673A3}"/>
              </a:ext>
            </a:extLst>
          </p:cNvPr>
          <p:cNvCxnSpPr>
            <a:cxnSpLocks/>
          </p:cNvCxnSpPr>
          <p:nvPr/>
        </p:nvCxnSpPr>
        <p:spPr>
          <a:xfrm>
            <a:off x="8576442" y="2441118"/>
            <a:ext cx="3109805" cy="14333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42">
            <a:extLst>
              <a:ext uri="{FF2B5EF4-FFF2-40B4-BE49-F238E27FC236}">
                <a16:creationId xmlns:a16="http://schemas.microsoft.com/office/drawing/2014/main" id="{EAE2747B-8AD9-4001-970D-5FCE267347AF}"/>
              </a:ext>
            </a:extLst>
          </p:cNvPr>
          <p:cNvSpPr txBox="1"/>
          <p:nvPr/>
        </p:nvSpPr>
        <p:spPr>
          <a:xfrm>
            <a:off x="4207908" y="883539"/>
            <a:ext cx="3979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視覺化分析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794E12-BDA7-4A8B-8F90-74B15C230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1509" y="93282"/>
            <a:ext cx="142049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55E1FDF-2AC4-451D-92E5-C17DEFFA11B6}"/>
              </a:ext>
            </a:extLst>
          </p:cNvPr>
          <p:cNvGrpSpPr/>
          <p:nvPr/>
        </p:nvGrpSpPr>
        <p:grpSpPr>
          <a:xfrm>
            <a:off x="658307" y="-697228"/>
            <a:ext cx="3326290" cy="6065518"/>
            <a:chOff x="1655481" y="13860"/>
            <a:chExt cx="2389187" cy="4623594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1C610FB-4585-48D6-97A4-2792B03CDD7D}"/>
                </a:ext>
              </a:extLst>
            </p:cNvPr>
            <p:cNvSpPr/>
            <p:nvPr/>
          </p:nvSpPr>
          <p:spPr>
            <a:xfrm>
              <a:off x="1655481" y="2248266"/>
              <a:ext cx="2389187" cy="2389188"/>
            </a:xfrm>
            <a:custGeom>
              <a:avLst/>
              <a:gdLst>
                <a:gd name="connsiteX0" fmla="*/ 0 w 2389187"/>
                <a:gd name="connsiteY0" fmla="*/ 1194594 h 2389187"/>
                <a:gd name="connsiteX1" fmla="*/ 1194594 w 2389187"/>
                <a:gd name="connsiteY1" fmla="*/ 0 h 2389187"/>
                <a:gd name="connsiteX2" fmla="*/ 2389188 w 2389187"/>
                <a:gd name="connsiteY2" fmla="*/ 1194594 h 2389187"/>
                <a:gd name="connsiteX3" fmla="*/ 1194594 w 2389187"/>
                <a:gd name="connsiteY3" fmla="*/ 2389188 h 2389187"/>
                <a:gd name="connsiteX4" fmla="*/ 0 w 2389187"/>
                <a:gd name="connsiteY4" fmla="*/ 1194594 h 23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187" h="2389187">
                  <a:moveTo>
                    <a:pt x="0" y="1194594"/>
                  </a:moveTo>
                  <a:cubicBezTo>
                    <a:pt x="0" y="534838"/>
                    <a:pt x="534838" y="0"/>
                    <a:pt x="1194594" y="0"/>
                  </a:cubicBezTo>
                  <a:cubicBezTo>
                    <a:pt x="1854350" y="0"/>
                    <a:pt x="2389188" y="534838"/>
                    <a:pt x="2389188" y="1194594"/>
                  </a:cubicBezTo>
                  <a:cubicBezTo>
                    <a:pt x="2389188" y="1854350"/>
                    <a:pt x="1854350" y="2389188"/>
                    <a:pt x="1194594" y="2389188"/>
                  </a:cubicBezTo>
                  <a:cubicBezTo>
                    <a:pt x="534838" y="2389188"/>
                    <a:pt x="0" y="1854350"/>
                    <a:pt x="0" y="1194594"/>
                  </a:cubicBezTo>
                  <a:close/>
                </a:path>
              </a:pathLst>
            </a:custGeom>
            <a:solidFill>
              <a:srgbClr val="B4C7E7">
                <a:alpha val="50000"/>
              </a:srgb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81373" tIns="404498" rIns="481373" bIns="404498" numCol="1" spcCol="1270" anchor="ctr" anchorCtr="0">
              <a:noAutofit/>
            </a:bodyPr>
            <a:lstStyle/>
            <a:p>
              <a:pPr marL="0" lvl="0" indent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300" kern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B0A25CA-201A-4A7C-9980-95F290326D01}"/>
                </a:ext>
              </a:extLst>
            </p:cNvPr>
            <p:cNvCxnSpPr>
              <a:stCxn id="6" idx="1"/>
            </p:cNvCxnSpPr>
            <p:nvPr/>
          </p:nvCxnSpPr>
          <p:spPr>
            <a:xfrm flipV="1">
              <a:off x="2850074" y="13860"/>
              <a:ext cx="892649" cy="2234406"/>
            </a:xfrm>
            <a:prstGeom prst="line">
              <a:avLst/>
            </a:prstGeom>
            <a:ln>
              <a:solidFill>
                <a:srgbClr val="C8D6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D6B818D-16BA-4300-80BB-A90A4B3CF291}"/>
                </a:ext>
              </a:extLst>
            </p:cNvPr>
            <p:cNvSpPr txBox="1"/>
            <p:nvPr/>
          </p:nvSpPr>
          <p:spPr>
            <a:xfrm>
              <a:off x="1892906" y="3157279"/>
              <a:ext cx="1914335" cy="72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COVID-19</a:t>
              </a:r>
            </a:p>
            <a:p>
              <a:pPr algn="ctr"/>
              <a:r>
                <a:rPr lang="zh-TW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疫情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315382E-7074-44CC-93C1-EE44E3117A1A}"/>
              </a:ext>
            </a:extLst>
          </p:cNvPr>
          <p:cNvGrpSpPr/>
          <p:nvPr/>
        </p:nvGrpSpPr>
        <p:grpSpPr>
          <a:xfrm>
            <a:off x="5751113" y="-715410"/>
            <a:ext cx="3326289" cy="6065517"/>
            <a:chOff x="5857081" y="0"/>
            <a:chExt cx="2389187" cy="462359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F145E1E-DF13-4075-A9C3-A80FCF9B3CC3}"/>
                </a:ext>
              </a:extLst>
            </p:cNvPr>
            <p:cNvGrpSpPr/>
            <p:nvPr/>
          </p:nvGrpSpPr>
          <p:grpSpPr>
            <a:xfrm>
              <a:off x="5857081" y="0"/>
              <a:ext cx="2389187" cy="4623592"/>
              <a:chOff x="5857081" y="0"/>
              <a:chExt cx="2389187" cy="4623592"/>
            </a:xfrm>
          </p:grpSpPr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00EBBDA-B119-4E68-BD41-F5BC070875E4}"/>
                  </a:ext>
                </a:extLst>
              </p:cNvPr>
              <p:cNvSpPr/>
              <p:nvPr/>
            </p:nvSpPr>
            <p:spPr>
              <a:xfrm>
                <a:off x="5857081" y="2234405"/>
                <a:ext cx="2389187" cy="2389187"/>
              </a:xfrm>
              <a:custGeom>
                <a:avLst/>
                <a:gdLst>
                  <a:gd name="connsiteX0" fmla="*/ 0 w 2389187"/>
                  <a:gd name="connsiteY0" fmla="*/ 1194594 h 2389187"/>
                  <a:gd name="connsiteX1" fmla="*/ 1194594 w 2389187"/>
                  <a:gd name="connsiteY1" fmla="*/ 0 h 2389187"/>
                  <a:gd name="connsiteX2" fmla="*/ 2389188 w 2389187"/>
                  <a:gd name="connsiteY2" fmla="*/ 1194594 h 2389187"/>
                  <a:gd name="connsiteX3" fmla="*/ 1194594 w 2389187"/>
                  <a:gd name="connsiteY3" fmla="*/ 2389188 h 2389187"/>
                  <a:gd name="connsiteX4" fmla="*/ 0 w 2389187"/>
                  <a:gd name="connsiteY4" fmla="*/ 1194594 h 238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187" h="2389187">
                    <a:moveTo>
                      <a:pt x="0" y="1194594"/>
                    </a:moveTo>
                    <a:cubicBezTo>
                      <a:pt x="0" y="534838"/>
                      <a:pt x="534838" y="0"/>
                      <a:pt x="1194594" y="0"/>
                    </a:cubicBezTo>
                    <a:cubicBezTo>
                      <a:pt x="1854350" y="0"/>
                      <a:pt x="2389188" y="534838"/>
                      <a:pt x="2389188" y="1194594"/>
                    </a:cubicBezTo>
                    <a:cubicBezTo>
                      <a:pt x="2389188" y="1854350"/>
                      <a:pt x="1854350" y="2389188"/>
                      <a:pt x="1194594" y="2389188"/>
                    </a:cubicBezTo>
                    <a:cubicBezTo>
                      <a:pt x="534838" y="2389188"/>
                      <a:pt x="0" y="1854350"/>
                      <a:pt x="0" y="1194594"/>
                    </a:cubicBezTo>
                    <a:close/>
                  </a:path>
                </a:pathLst>
              </a:custGeom>
              <a:solidFill>
                <a:srgbClr val="B4C7E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481373" tIns="404498" rIns="481373" bIns="404498" numCol="1" spcCol="1270" anchor="ctr" anchorCtr="0">
                <a:noAutofit/>
              </a:bodyPr>
              <a:lstStyle/>
              <a:p>
                <a:pPr marL="0" lvl="0" indent="0" algn="ctr" defTabSz="1911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000" kern="12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F71ED530-ADFA-4CDF-A358-14446F44D166}"/>
                  </a:ext>
                </a:extLst>
              </p:cNvPr>
              <p:cNvCxnSpPr/>
              <p:nvPr/>
            </p:nvCxnSpPr>
            <p:spPr>
              <a:xfrm flipV="1">
                <a:off x="7051674" y="0"/>
                <a:ext cx="892649" cy="2234405"/>
              </a:xfrm>
              <a:prstGeom prst="line">
                <a:avLst/>
              </a:prstGeom>
              <a:ln>
                <a:solidFill>
                  <a:srgbClr val="C8D6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A533C16-E711-4636-BDBE-59B5DF268AD6}"/>
                </a:ext>
              </a:extLst>
            </p:cNvPr>
            <p:cNvSpPr txBox="1"/>
            <p:nvPr/>
          </p:nvSpPr>
          <p:spPr>
            <a:xfrm>
              <a:off x="6289544" y="2914985"/>
              <a:ext cx="1620865" cy="10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居家照顧服務員</a:t>
              </a:r>
              <a:endPara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/>
              <a:r>
                <a:rPr lang="zh-TW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供不應求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DEC3846-E7AC-4C57-832A-89AEF55AA02F}"/>
              </a:ext>
            </a:extLst>
          </p:cNvPr>
          <p:cNvGrpSpPr/>
          <p:nvPr/>
        </p:nvGrpSpPr>
        <p:grpSpPr>
          <a:xfrm>
            <a:off x="3333710" y="2215822"/>
            <a:ext cx="3326289" cy="6065517"/>
            <a:chOff x="3945731" y="2234405"/>
            <a:chExt cx="2389187" cy="4623592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1BA01A2-EE16-4A8F-BAC5-F4CB01801039}"/>
                </a:ext>
              </a:extLst>
            </p:cNvPr>
            <p:cNvSpPr/>
            <p:nvPr/>
          </p:nvSpPr>
          <p:spPr>
            <a:xfrm>
              <a:off x="3945731" y="2234405"/>
              <a:ext cx="2389187" cy="2389187"/>
            </a:xfrm>
            <a:custGeom>
              <a:avLst/>
              <a:gdLst>
                <a:gd name="connsiteX0" fmla="*/ 0 w 2389187"/>
                <a:gd name="connsiteY0" fmla="*/ 1194594 h 2389187"/>
                <a:gd name="connsiteX1" fmla="*/ 1194594 w 2389187"/>
                <a:gd name="connsiteY1" fmla="*/ 0 h 2389187"/>
                <a:gd name="connsiteX2" fmla="*/ 2389188 w 2389187"/>
                <a:gd name="connsiteY2" fmla="*/ 1194594 h 2389187"/>
                <a:gd name="connsiteX3" fmla="*/ 1194594 w 2389187"/>
                <a:gd name="connsiteY3" fmla="*/ 2389188 h 2389187"/>
                <a:gd name="connsiteX4" fmla="*/ 0 w 2389187"/>
                <a:gd name="connsiteY4" fmla="*/ 1194594 h 23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187" h="2389187">
                  <a:moveTo>
                    <a:pt x="0" y="1194594"/>
                  </a:moveTo>
                  <a:cubicBezTo>
                    <a:pt x="0" y="534838"/>
                    <a:pt x="534838" y="0"/>
                    <a:pt x="1194594" y="0"/>
                  </a:cubicBezTo>
                  <a:cubicBezTo>
                    <a:pt x="1854350" y="0"/>
                    <a:pt x="2389188" y="534838"/>
                    <a:pt x="2389188" y="1194594"/>
                  </a:cubicBezTo>
                  <a:cubicBezTo>
                    <a:pt x="2389188" y="1854350"/>
                    <a:pt x="1854350" y="2389188"/>
                    <a:pt x="1194594" y="2389188"/>
                  </a:cubicBezTo>
                  <a:cubicBezTo>
                    <a:pt x="534838" y="2389188"/>
                    <a:pt x="0" y="1854350"/>
                    <a:pt x="0" y="1194594"/>
                  </a:cubicBezTo>
                  <a:close/>
                </a:path>
              </a:pathLst>
            </a:custGeom>
            <a:solidFill>
              <a:srgbClr val="4B7085">
                <a:alpha val="50000"/>
              </a:srgb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81373" tIns="404498" rIns="481373" bIns="404498" numCol="1" spcCol="1270" anchor="ctr" anchorCtr="0">
              <a:noAutofit/>
            </a:bodyPr>
            <a:lstStyle/>
            <a:p>
              <a:pPr marL="0" lvl="0" indent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300" kern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0C4978-D836-46D6-B66A-FC8D0721CF59}"/>
                </a:ext>
              </a:extLst>
            </p:cNvPr>
            <p:cNvCxnSpPr/>
            <p:nvPr/>
          </p:nvCxnSpPr>
          <p:spPr>
            <a:xfrm flipV="1">
              <a:off x="4247675" y="4623592"/>
              <a:ext cx="892649" cy="2234405"/>
            </a:xfrm>
            <a:prstGeom prst="line">
              <a:avLst/>
            </a:prstGeom>
            <a:ln>
              <a:solidFill>
                <a:srgbClr val="94AA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7040592-D896-4C20-A1E7-BE60C65FC664}"/>
                </a:ext>
              </a:extLst>
            </p:cNvPr>
            <p:cNvSpPr txBox="1"/>
            <p:nvPr/>
          </p:nvSpPr>
          <p:spPr>
            <a:xfrm>
              <a:off x="4324706" y="2914985"/>
              <a:ext cx="1658536" cy="10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居家照顧與服務</a:t>
              </a:r>
              <a:endParaRPr lang="en-US" altLang="zh-TW" sz="28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/>
              <a:r>
                <a:rPr lang="zh-TW" altLang="en-US" sz="28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需求增加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D142F9-10B4-4CF2-95A0-C8BB99442383}"/>
              </a:ext>
            </a:extLst>
          </p:cNvPr>
          <p:cNvGrpSpPr/>
          <p:nvPr/>
        </p:nvGrpSpPr>
        <p:grpSpPr>
          <a:xfrm>
            <a:off x="8168515" y="2215822"/>
            <a:ext cx="3326289" cy="6065516"/>
            <a:chOff x="7768431" y="2234405"/>
            <a:chExt cx="2389187" cy="462359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83C2C12-16F4-49D0-A609-5ED9A1F12EE0}"/>
                </a:ext>
              </a:extLst>
            </p:cNvPr>
            <p:cNvGrpSpPr/>
            <p:nvPr/>
          </p:nvGrpSpPr>
          <p:grpSpPr>
            <a:xfrm>
              <a:off x="7768431" y="2234405"/>
              <a:ext cx="2389187" cy="4623591"/>
              <a:chOff x="7768431" y="2234405"/>
              <a:chExt cx="2389187" cy="4623591"/>
            </a:xfrm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80066E31-F86C-4D4E-9E69-036AF0AB08A8}"/>
                  </a:ext>
                </a:extLst>
              </p:cNvPr>
              <p:cNvSpPr/>
              <p:nvPr/>
            </p:nvSpPr>
            <p:spPr>
              <a:xfrm>
                <a:off x="7768431" y="2234405"/>
                <a:ext cx="2389187" cy="2389187"/>
              </a:xfrm>
              <a:custGeom>
                <a:avLst/>
                <a:gdLst>
                  <a:gd name="connsiteX0" fmla="*/ 0 w 2389187"/>
                  <a:gd name="connsiteY0" fmla="*/ 1194594 h 2389187"/>
                  <a:gd name="connsiteX1" fmla="*/ 1194594 w 2389187"/>
                  <a:gd name="connsiteY1" fmla="*/ 0 h 2389187"/>
                  <a:gd name="connsiteX2" fmla="*/ 2389188 w 2389187"/>
                  <a:gd name="connsiteY2" fmla="*/ 1194594 h 2389187"/>
                  <a:gd name="connsiteX3" fmla="*/ 1194594 w 2389187"/>
                  <a:gd name="connsiteY3" fmla="*/ 2389188 h 2389187"/>
                  <a:gd name="connsiteX4" fmla="*/ 0 w 2389187"/>
                  <a:gd name="connsiteY4" fmla="*/ 1194594 h 238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187" h="2389187">
                    <a:moveTo>
                      <a:pt x="0" y="1194594"/>
                    </a:moveTo>
                    <a:cubicBezTo>
                      <a:pt x="0" y="534838"/>
                      <a:pt x="534838" y="0"/>
                      <a:pt x="1194594" y="0"/>
                    </a:cubicBezTo>
                    <a:cubicBezTo>
                      <a:pt x="1854350" y="0"/>
                      <a:pt x="2389188" y="534838"/>
                      <a:pt x="2389188" y="1194594"/>
                    </a:cubicBezTo>
                    <a:cubicBezTo>
                      <a:pt x="2389188" y="1854350"/>
                      <a:pt x="1854350" y="2389188"/>
                      <a:pt x="1194594" y="2389188"/>
                    </a:cubicBezTo>
                    <a:cubicBezTo>
                      <a:pt x="534838" y="2389188"/>
                      <a:pt x="0" y="1854350"/>
                      <a:pt x="0" y="1194594"/>
                    </a:cubicBezTo>
                    <a:close/>
                  </a:path>
                </a:pathLst>
              </a:custGeom>
              <a:solidFill>
                <a:srgbClr val="4B708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481373" tIns="404498" rIns="481373" bIns="404498" numCol="1" spcCol="1270" anchor="ctr" anchorCtr="0">
                <a:noAutofit/>
              </a:bodyPr>
              <a:lstStyle/>
              <a:p>
                <a:pPr marL="0" lvl="0" indent="0" algn="ctr" defTabSz="1911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300" kern="12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CA0442FD-930B-4FF7-BAC6-A5A1D1B39B91}"/>
                  </a:ext>
                </a:extLst>
              </p:cNvPr>
              <p:cNvCxnSpPr/>
              <p:nvPr/>
            </p:nvCxnSpPr>
            <p:spPr>
              <a:xfrm flipV="1">
                <a:off x="8056727" y="4623591"/>
                <a:ext cx="892649" cy="2234405"/>
              </a:xfrm>
              <a:prstGeom prst="line">
                <a:avLst/>
              </a:prstGeom>
              <a:ln>
                <a:solidFill>
                  <a:srgbClr val="94AAB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389C590-DB4A-4502-AC76-9F327DD6EFC5}"/>
                </a:ext>
              </a:extLst>
            </p:cNvPr>
            <p:cNvSpPr txBox="1"/>
            <p:nvPr/>
          </p:nvSpPr>
          <p:spPr>
            <a:xfrm>
              <a:off x="7987806" y="3079211"/>
              <a:ext cx="1960321" cy="72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外籍移工補足照顧服務員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42">
            <a:extLst>
              <a:ext uri="{FF2B5EF4-FFF2-40B4-BE49-F238E27FC236}">
                <a16:creationId xmlns:a16="http://schemas.microsoft.com/office/drawing/2014/main" id="{9ACCAEEC-FC37-46FD-81CD-4D9062768CF6}"/>
              </a:ext>
            </a:extLst>
          </p:cNvPr>
          <p:cNvSpPr txBox="1"/>
          <p:nvPr/>
        </p:nvSpPr>
        <p:spPr>
          <a:xfrm>
            <a:off x="2201550" y="1253035"/>
            <a:ext cx="7788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疫情</a:t>
            </a:r>
            <a:r>
              <a:rPr lang="en-US" altLang="zh-TW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居家照顧</a:t>
            </a:r>
            <a:r>
              <a:rPr lang="en-US" altLang="zh-TW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外籍移工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2" name="图片 1">
            <a:extLst>
              <a:ext uri="{FF2B5EF4-FFF2-40B4-BE49-F238E27FC236}">
                <a16:creationId xmlns:a16="http://schemas.microsoft.com/office/drawing/2014/main" id="{FC6EE31C-161C-4FCF-9C02-0610EC7C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605" y="0"/>
            <a:ext cx="1414395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CB75F33-9778-41CC-9250-AE8DD2732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01"/>
          <a:stretch/>
        </p:blipFill>
        <p:spPr>
          <a:xfrm rot="16200000">
            <a:off x="2667000" y="-2667002"/>
            <a:ext cx="6858001" cy="1219200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CF3C672-7418-485D-AEBB-AD776D0E512B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44078E-E2C9-4C58-B9AC-FE17A59E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7605" y="0"/>
            <a:ext cx="1414395" cy="64623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9DBEC65-47DF-42BA-920C-71A01C80AED1}"/>
              </a:ext>
            </a:extLst>
          </p:cNvPr>
          <p:cNvSpPr txBox="1"/>
          <p:nvPr/>
        </p:nvSpPr>
        <p:spPr>
          <a:xfrm>
            <a:off x="4409596" y="1812044"/>
            <a:ext cx="6368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照顧服務員需求推估</a:t>
            </a:r>
            <a:endParaRPr lang="zh-CN" altLang="en-US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2B8EF1A-E24B-42DA-B198-FB5E9E271E7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t="54419" r="49804" b="12193"/>
          <a:stretch/>
        </p:blipFill>
        <p:spPr bwMode="auto">
          <a:xfrm>
            <a:off x="2941352" y="2661583"/>
            <a:ext cx="8543450" cy="3771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71C1E6-CB38-464E-A41F-152CE7F57F4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t="31900" r="60352" b="46619"/>
          <a:stretch/>
        </p:blipFill>
        <p:spPr bwMode="auto">
          <a:xfrm>
            <a:off x="356539" y="1081235"/>
            <a:ext cx="4601541" cy="14616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4015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F47EA0E-0EB9-4BE5-AAC8-256EA339A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7928241"/>
              </p:ext>
            </p:extLst>
          </p:nvPr>
        </p:nvGraphicFramePr>
        <p:xfrm>
          <a:off x="3169437" y="71966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42">
            <a:extLst>
              <a:ext uri="{FF2B5EF4-FFF2-40B4-BE49-F238E27FC236}">
                <a16:creationId xmlns:a16="http://schemas.microsoft.com/office/drawing/2014/main" id="{53907BC5-98E1-4224-9512-C47CD42B9EEF}"/>
              </a:ext>
            </a:extLst>
          </p:cNvPr>
          <p:cNvSpPr txBox="1"/>
          <p:nvPr/>
        </p:nvSpPr>
        <p:spPr>
          <a:xfrm>
            <a:off x="979181" y="2705724"/>
            <a:ext cx="39793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台灣外籍移工工作種類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5FDC29FA-1803-4CBD-8ADD-49BE2CDA56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3433"/>
            <a:ext cx="1414395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3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BA17C8-93F2-4408-ACC9-121B32E07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01"/>
          <a:stretch/>
        </p:blipFill>
        <p:spPr>
          <a:xfrm rot="16200000">
            <a:off x="2667000" y="-2667002"/>
            <a:ext cx="6858001" cy="121920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D07694-802C-44F5-9718-7907D5DD5D09}"/>
              </a:ext>
            </a:extLst>
          </p:cNvPr>
          <p:cNvSpPr/>
          <p:nvPr/>
        </p:nvSpPr>
        <p:spPr>
          <a:xfrm>
            <a:off x="-2" y="1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71415BA6-7234-471D-A5DD-5A638B51704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8" r="27644" b="40383"/>
          <a:stretch/>
        </p:blipFill>
        <p:spPr bwMode="auto">
          <a:xfrm>
            <a:off x="1291450" y="1473584"/>
            <a:ext cx="9374921" cy="1917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BE5D213-8A2C-4A7E-A46F-CE68C88AB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54" y="3723864"/>
            <a:ext cx="3718124" cy="27416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874915-F11A-463E-9551-EEA08ABDF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026" y="3723864"/>
            <a:ext cx="3717503" cy="272492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C2D6434-4A24-4C38-A99E-CDC3DF729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924" y="3706360"/>
            <a:ext cx="3724371" cy="2724920"/>
          </a:xfrm>
          <a:prstGeom prst="rect">
            <a:avLst/>
          </a:prstGeom>
        </p:spPr>
      </p:pic>
      <p:sp>
        <p:nvSpPr>
          <p:cNvPr id="79" name="文本框 42">
            <a:extLst>
              <a:ext uri="{FF2B5EF4-FFF2-40B4-BE49-F238E27FC236}">
                <a16:creationId xmlns:a16="http://schemas.microsoft.com/office/drawing/2014/main" id="{74858B70-3ED9-4EDE-BB78-96F407AD0014}"/>
              </a:ext>
            </a:extLst>
          </p:cNvPr>
          <p:cNvSpPr txBox="1"/>
          <p:nvPr/>
        </p:nvSpPr>
        <p:spPr>
          <a:xfrm>
            <a:off x="4106306" y="646232"/>
            <a:ext cx="3979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視覺化分析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0" name="图片 1">
            <a:extLst>
              <a:ext uri="{FF2B5EF4-FFF2-40B4-BE49-F238E27FC236}">
                <a16:creationId xmlns:a16="http://schemas.microsoft.com/office/drawing/2014/main" id="{F4E4B5A8-45C1-4E67-94DC-5E5619AF2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7605" y="0"/>
            <a:ext cx="1414395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382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525</Words>
  <Application>Microsoft Office PowerPoint</Application>
  <PresentationFormat>寬螢幕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等线</vt:lpstr>
      <vt:lpstr>微软雅黑</vt:lpstr>
      <vt:lpstr>方正正黑简体</vt:lpstr>
      <vt:lpstr>印品黑体</vt:lpstr>
      <vt:lpstr>微軟正黑體</vt:lpstr>
      <vt:lpstr>Arial</vt:lpstr>
      <vt:lpstr>Calibri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緯麒 張</cp:lastModifiedBy>
  <cp:revision>139</cp:revision>
  <dcterms:created xsi:type="dcterms:W3CDTF">2017-06-19T01:47:04Z</dcterms:created>
  <dcterms:modified xsi:type="dcterms:W3CDTF">2021-05-27T10:47:11Z</dcterms:modified>
</cp:coreProperties>
</file>